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712" r:id="rId5"/>
    <p:sldMasterId id="2147483749" r:id="rId6"/>
  </p:sldMasterIdLst>
  <p:notesMasterIdLst>
    <p:notesMasterId r:id="rId38"/>
  </p:notesMasterIdLst>
  <p:sldIdLst>
    <p:sldId id="262" r:id="rId7"/>
    <p:sldId id="10555" r:id="rId8"/>
    <p:sldId id="10575" r:id="rId9"/>
    <p:sldId id="10554" r:id="rId10"/>
    <p:sldId id="10552" r:id="rId11"/>
    <p:sldId id="10565" r:id="rId12"/>
    <p:sldId id="10579" r:id="rId13"/>
    <p:sldId id="10580" r:id="rId14"/>
    <p:sldId id="10566" r:id="rId15"/>
    <p:sldId id="10578" r:id="rId16"/>
    <p:sldId id="10563" r:id="rId17"/>
    <p:sldId id="10582" r:id="rId18"/>
    <p:sldId id="10577" r:id="rId19"/>
    <p:sldId id="10573" r:id="rId20"/>
    <p:sldId id="10586" r:id="rId21"/>
    <p:sldId id="10584" r:id="rId22"/>
    <p:sldId id="10585" r:id="rId23"/>
    <p:sldId id="10590" r:id="rId24"/>
    <p:sldId id="10587" r:id="rId25"/>
    <p:sldId id="10588" r:id="rId26"/>
    <p:sldId id="10568" r:id="rId27"/>
    <p:sldId id="10592" r:id="rId28"/>
    <p:sldId id="10589" r:id="rId29"/>
    <p:sldId id="10530" r:id="rId30"/>
    <p:sldId id="10548" r:id="rId31"/>
    <p:sldId id="10550" r:id="rId32"/>
    <p:sldId id="10569" r:id="rId33"/>
    <p:sldId id="10594" r:id="rId34"/>
    <p:sldId id="10591" r:id="rId35"/>
    <p:sldId id="10595" r:id="rId36"/>
    <p:sldId id="105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rsey Dustin" initials="DD" lastIdx="1" clrIdx="0">
    <p:extLst>
      <p:ext uri="{19B8F6BF-5375-455C-9EA6-DF929625EA0E}">
        <p15:presenceInfo xmlns:p15="http://schemas.microsoft.com/office/powerpoint/2012/main" userId="S::Dustin.Dorsey@LPNT.net::c80f5500-41d5-4335-8d11-840378b994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1D32"/>
    <a:srgbClr val="41B9B6"/>
    <a:srgbClr val="1949FF"/>
    <a:srgbClr val="BF3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755" autoAdjust="0"/>
  </p:normalViewPr>
  <p:slideViewPr>
    <p:cSldViewPr snapToGrid="0">
      <p:cViewPr varScale="1">
        <p:scale>
          <a:sx n="52" d="100"/>
          <a:sy n="52" d="100"/>
        </p:scale>
        <p:origin x="1843"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45AB1-92BA-480F-BE97-51F07A5FC60E}" type="datetimeFigureOut">
              <a:rPr lang="en-US" smtClean="0"/>
              <a:t>2/28/2020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2F8AE-7F80-427A-BA49-98349BB6E708}" type="slidenum">
              <a:rPr lang="en-US" smtClean="0"/>
              <a:t>‹#›</a:t>
            </a:fld>
            <a:endParaRPr lang="en-US"/>
          </a:p>
        </p:txBody>
      </p:sp>
    </p:spTree>
    <p:extLst>
      <p:ext uri="{BB962C8B-B14F-4D97-AF65-F5344CB8AC3E}">
        <p14:creationId xmlns:p14="http://schemas.microsoft.com/office/powerpoint/2010/main" val="583391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offers/ms-azr-de-0003p"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azure.microsoft.com/offers/ms-azr-0036p/" TargetMode="External"/><Relationship Id="rId4" Type="http://schemas.openxmlformats.org/officeDocument/2006/relationships/hyperlink" Target="https://azure.microsoft.com/offers/ms-azr-0170p"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ost-management-billing/manage/cost-management-budget-scenari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windows-server/get-started/azure-hybrid-benefi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en-us/offers/ms-azr-0148p/"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ortinet.com/blog/industry-trends/ihs-markit-fortinet-cloud-report-insights.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Agenda </a:t>
            </a:r>
          </a:p>
        </p:txBody>
      </p:sp>
      <p:sp>
        <p:nvSpPr>
          <p:cNvPr id="4" name="Slide Number Placeholder 3"/>
          <p:cNvSpPr>
            <a:spLocks noGrp="1"/>
          </p:cNvSpPr>
          <p:nvPr>
            <p:ph type="sldNum" sz="quarter" idx="5"/>
          </p:nvPr>
        </p:nvSpPr>
        <p:spPr/>
        <p:txBody>
          <a:bodyPr/>
          <a:lstStyle/>
          <a:p>
            <a:fld id="{8A32F8AE-7F80-427A-BA49-98349BB6E708}" type="slidenum">
              <a:rPr lang="en-US" smtClean="0"/>
              <a:t>2</a:t>
            </a:fld>
            <a:endParaRPr lang="en-US"/>
          </a:p>
        </p:txBody>
      </p:sp>
    </p:spTree>
    <p:extLst>
      <p:ext uri="{BB962C8B-B14F-4D97-AF65-F5344CB8AC3E}">
        <p14:creationId xmlns:p14="http://schemas.microsoft.com/office/powerpoint/2010/main" val="3538271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2F8AE-7F80-427A-BA49-98349BB6E708}" type="slidenum">
              <a:rPr lang="en-US" smtClean="0"/>
              <a:t>12</a:t>
            </a:fld>
            <a:endParaRPr lang="en-US"/>
          </a:p>
        </p:txBody>
      </p:sp>
    </p:spTree>
    <p:extLst>
      <p:ext uri="{BB962C8B-B14F-4D97-AF65-F5344CB8AC3E}">
        <p14:creationId xmlns:p14="http://schemas.microsoft.com/office/powerpoint/2010/main" val="3616633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List of exclusions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Category</a:t>
            </a:r>
            <a:r>
              <a:rPr lang="en-US" dirty="0"/>
              <a:t> </a:t>
            </a:r>
            <a:r>
              <a:rPr lang="en-US" sz="1200" b="1" i="0" u="none" strike="noStrike" kern="1200" dirty="0">
                <a:solidFill>
                  <a:schemeClr val="tx1"/>
                </a:solidFill>
                <a:effectLst/>
                <a:latin typeface="+mn-lt"/>
                <a:ea typeface="+mn-ea"/>
                <a:cs typeface="+mn-cs"/>
              </a:rPr>
              <a:t>Offer name</a:t>
            </a:r>
            <a:r>
              <a:rPr lang="en-US" dirty="0"/>
              <a:t> </a:t>
            </a:r>
          </a:p>
          <a:p>
            <a:r>
              <a:rPr lang="en-US" sz="1200" b="1" i="0" u="none" strike="noStrike" kern="1200" dirty="0">
                <a:solidFill>
                  <a:schemeClr val="tx1"/>
                </a:solidFill>
                <a:effectLst/>
                <a:latin typeface="+mn-lt"/>
                <a:ea typeface="+mn-ea"/>
                <a:cs typeface="+mn-cs"/>
              </a:rPr>
              <a:t>Azure Germany</a:t>
            </a:r>
            <a:r>
              <a:rPr lang="en-US" dirty="0"/>
              <a:t> </a:t>
            </a:r>
            <a:r>
              <a:rPr lang="en-US" sz="1200" b="0" i="0" u="sng" strike="noStrike" kern="1200" dirty="0">
                <a:solidFill>
                  <a:schemeClr val="tx1"/>
                </a:solidFill>
                <a:effectLst/>
                <a:latin typeface="+mn-lt"/>
                <a:ea typeface="+mn-ea"/>
                <a:cs typeface="+mn-cs"/>
                <a:hlinkClick r:id="rId3"/>
              </a:rPr>
              <a:t>Azure Germany Pay-As-You-Go</a:t>
            </a:r>
            <a:r>
              <a:rPr lang="en-US" dirty="0"/>
              <a:t> </a:t>
            </a:r>
          </a:p>
          <a:p>
            <a:r>
              <a:rPr lang="en-US" sz="1200" b="1" i="0" u="none" strike="noStrike" kern="1200" dirty="0">
                <a:solidFill>
                  <a:schemeClr val="tx1"/>
                </a:solidFill>
                <a:effectLst/>
                <a:latin typeface="+mn-lt"/>
                <a:ea typeface="+mn-ea"/>
                <a:cs typeface="+mn-cs"/>
              </a:rPr>
              <a:t>Azure Government</a:t>
            </a:r>
            <a:r>
              <a:rPr lang="en-US" dirty="0"/>
              <a:t> </a:t>
            </a:r>
            <a:r>
              <a:rPr lang="en-US" sz="1200" b="0" i="0" u="none" strike="noStrike" kern="1200" dirty="0">
                <a:solidFill>
                  <a:schemeClr val="tx1"/>
                </a:solidFill>
                <a:effectLst/>
                <a:latin typeface="+mn-lt"/>
                <a:ea typeface="+mn-ea"/>
                <a:cs typeface="+mn-cs"/>
              </a:rPr>
              <a:t>Azure Government Pay-As-You-Go</a:t>
            </a:r>
            <a:r>
              <a:rPr lang="en-US" dirty="0"/>
              <a:t> </a:t>
            </a:r>
          </a:p>
          <a:p>
            <a:r>
              <a:rPr lang="en-US" sz="1200" b="1" i="0" u="none" strike="noStrike" kern="1200" dirty="0">
                <a:solidFill>
                  <a:schemeClr val="tx1"/>
                </a:solidFill>
                <a:effectLst/>
                <a:latin typeface="+mn-lt"/>
                <a:ea typeface="+mn-ea"/>
                <a:cs typeface="+mn-cs"/>
              </a:rPr>
              <a:t>Cloud Solution Provider (CSP)</a:t>
            </a:r>
            <a:r>
              <a:rPr lang="en-US" dirty="0"/>
              <a:t> </a:t>
            </a:r>
            <a:r>
              <a:rPr lang="en-US" sz="1200" b="0" i="0" u="none" strike="noStrike" kern="1200" dirty="0">
                <a:solidFill>
                  <a:schemeClr val="tx1"/>
                </a:solidFill>
                <a:effectLst/>
                <a:latin typeface="+mn-lt"/>
                <a:ea typeface="+mn-ea"/>
                <a:cs typeface="+mn-cs"/>
              </a:rPr>
              <a:t>Microsoft Azure</a:t>
            </a:r>
            <a:r>
              <a:rPr lang="en-US" dirty="0"/>
              <a:t> </a:t>
            </a:r>
          </a:p>
          <a:p>
            <a:r>
              <a:rPr lang="en-US" sz="1200" b="1" i="0" u="none" strike="noStrike" kern="1200" dirty="0">
                <a:solidFill>
                  <a:schemeClr val="tx1"/>
                </a:solidFill>
                <a:effectLst/>
                <a:latin typeface="+mn-lt"/>
                <a:ea typeface="+mn-ea"/>
                <a:cs typeface="+mn-cs"/>
              </a:rPr>
              <a:t>Cloud Solution Provider (CSP)</a:t>
            </a:r>
            <a:r>
              <a:rPr lang="en-US" dirty="0"/>
              <a:t> </a:t>
            </a:r>
            <a:r>
              <a:rPr lang="en-US" sz="1200" b="0" i="0" u="none" strike="noStrike" kern="1200" dirty="0">
                <a:solidFill>
                  <a:schemeClr val="tx1"/>
                </a:solidFill>
                <a:effectLst/>
                <a:latin typeface="+mn-lt"/>
                <a:ea typeface="+mn-ea"/>
                <a:cs typeface="+mn-cs"/>
              </a:rPr>
              <a:t>Azure Government CSP</a:t>
            </a:r>
            <a:r>
              <a:rPr lang="en-US" dirty="0"/>
              <a:t> </a:t>
            </a:r>
          </a:p>
          <a:p>
            <a:r>
              <a:rPr lang="en-US" sz="1200" b="1" i="0" u="none" strike="noStrike" kern="1200" dirty="0">
                <a:solidFill>
                  <a:schemeClr val="tx1"/>
                </a:solidFill>
                <a:effectLst/>
                <a:latin typeface="+mn-lt"/>
                <a:ea typeface="+mn-ea"/>
                <a:cs typeface="+mn-cs"/>
              </a:rPr>
              <a:t>Cloud Solution Provider (CSP)</a:t>
            </a:r>
            <a:r>
              <a:rPr lang="en-US" dirty="0"/>
              <a:t> </a:t>
            </a:r>
            <a:r>
              <a:rPr lang="en-US" sz="1200" b="0" i="0" u="none" strike="noStrike" kern="1200" dirty="0">
                <a:solidFill>
                  <a:schemeClr val="tx1"/>
                </a:solidFill>
                <a:effectLst/>
                <a:latin typeface="+mn-lt"/>
                <a:ea typeface="+mn-ea"/>
                <a:cs typeface="+mn-cs"/>
              </a:rPr>
              <a:t>Azure Germany in CSP for Microsoft Cloud Germany</a:t>
            </a:r>
            <a:r>
              <a:rPr lang="en-US" dirty="0"/>
              <a:t> </a:t>
            </a:r>
          </a:p>
          <a:p>
            <a:r>
              <a:rPr lang="en-US" sz="1200" b="1" i="0" u="none" strike="noStrike" kern="1200" dirty="0">
                <a:solidFill>
                  <a:schemeClr val="tx1"/>
                </a:solidFill>
                <a:effectLst/>
                <a:latin typeface="+mn-lt"/>
                <a:ea typeface="+mn-ea"/>
                <a:cs typeface="+mn-cs"/>
              </a:rPr>
              <a:t>Pay-As-You-Go</a:t>
            </a:r>
            <a:r>
              <a:rPr lang="en-US" dirty="0"/>
              <a:t> </a:t>
            </a:r>
            <a:r>
              <a:rPr lang="en-US" sz="1200" b="0" i="0" u="none" strike="noStrike" kern="1200" dirty="0">
                <a:solidFill>
                  <a:schemeClr val="tx1"/>
                </a:solidFill>
                <a:effectLst/>
                <a:latin typeface="+mn-lt"/>
                <a:ea typeface="+mn-ea"/>
                <a:cs typeface="+mn-cs"/>
              </a:rPr>
              <a:t>Azure for Students Starter</a:t>
            </a:r>
            <a:r>
              <a:rPr lang="en-US" dirty="0"/>
              <a:t> </a:t>
            </a:r>
          </a:p>
          <a:p>
            <a:r>
              <a:rPr lang="en-US" sz="1200" b="1" i="0" u="none" strike="noStrike" kern="1200" dirty="0">
                <a:solidFill>
                  <a:schemeClr val="tx1"/>
                </a:solidFill>
                <a:effectLst/>
                <a:latin typeface="+mn-lt"/>
                <a:ea typeface="+mn-ea"/>
                <a:cs typeface="+mn-cs"/>
              </a:rPr>
              <a:t>Pay-As-You-Go</a:t>
            </a:r>
            <a:r>
              <a:rPr lang="en-US" dirty="0"/>
              <a:t> </a:t>
            </a:r>
            <a:r>
              <a:rPr lang="en-US" sz="1200" b="0" i="0" u="sng" strike="noStrike" kern="1200" dirty="0">
                <a:solidFill>
                  <a:schemeClr val="tx1"/>
                </a:solidFill>
                <a:effectLst/>
                <a:latin typeface="+mn-lt"/>
                <a:ea typeface="+mn-ea"/>
                <a:cs typeface="+mn-cs"/>
                <a:hlinkClick r:id="rId4"/>
              </a:rPr>
              <a:t>Azure for Students4</a:t>
            </a:r>
            <a:r>
              <a:rPr lang="en-US" dirty="0"/>
              <a:t> </a:t>
            </a:r>
          </a:p>
          <a:p>
            <a:r>
              <a:rPr lang="en-US" sz="1200" b="1" i="0" u="none" strike="noStrike" kern="1200" dirty="0">
                <a:solidFill>
                  <a:schemeClr val="tx1"/>
                </a:solidFill>
                <a:effectLst/>
                <a:latin typeface="+mn-lt"/>
                <a:ea typeface="+mn-ea"/>
                <a:cs typeface="+mn-cs"/>
              </a:rPr>
              <a:t>Pay-As-You-Go</a:t>
            </a:r>
            <a:r>
              <a:rPr lang="en-US" dirty="0"/>
              <a:t> </a:t>
            </a:r>
            <a:r>
              <a:rPr lang="en-US" sz="1200" b="0" i="0" u="sng" strike="noStrike" kern="1200" dirty="0">
                <a:solidFill>
                  <a:schemeClr val="tx1"/>
                </a:solidFill>
                <a:effectLst/>
                <a:latin typeface="+mn-lt"/>
                <a:ea typeface="+mn-ea"/>
                <a:cs typeface="+mn-cs"/>
                <a:hlinkClick r:id="rId5"/>
              </a:rPr>
              <a:t>Microsoft Azure Sponsorship</a:t>
            </a:r>
            <a:r>
              <a:rPr lang="en-US" dirty="0"/>
              <a:t> </a:t>
            </a:r>
          </a:p>
          <a:p>
            <a:r>
              <a:rPr lang="en-US" sz="1200" b="1" i="0" u="none" strike="noStrike" kern="1200" dirty="0">
                <a:solidFill>
                  <a:schemeClr val="tx1"/>
                </a:solidFill>
                <a:effectLst/>
                <a:latin typeface="+mn-lt"/>
                <a:ea typeface="+mn-ea"/>
                <a:cs typeface="+mn-cs"/>
              </a:rPr>
              <a:t>Support Plans</a:t>
            </a:r>
            <a:r>
              <a:rPr lang="en-US" dirty="0"/>
              <a:t> </a:t>
            </a:r>
            <a:r>
              <a:rPr lang="en-US" sz="1200" b="0" i="0" u="none" strike="noStrike" kern="1200" dirty="0">
                <a:solidFill>
                  <a:schemeClr val="tx1"/>
                </a:solidFill>
                <a:effectLst/>
                <a:latin typeface="+mn-lt"/>
                <a:ea typeface="+mn-ea"/>
                <a:cs typeface="+mn-cs"/>
              </a:rPr>
              <a:t>Standard support</a:t>
            </a:r>
            <a:r>
              <a:rPr lang="en-US" dirty="0"/>
              <a:t> </a:t>
            </a:r>
          </a:p>
          <a:p>
            <a:r>
              <a:rPr lang="en-US" sz="1200" b="1" i="0" u="none" strike="noStrike" kern="1200" dirty="0">
                <a:solidFill>
                  <a:schemeClr val="tx1"/>
                </a:solidFill>
                <a:effectLst/>
                <a:latin typeface="+mn-lt"/>
                <a:ea typeface="+mn-ea"/>
                <a:cs typeface="+mn-cs"/>
              </a:rPr>
              <a:t>Support Plans</a:t>
            </a:r>
            <a:r>
              <a:rPr lang="en-US" dirty="0"/>
              <a:t> </a:t>
            </a:r>
            <a:r>
              <a:rPr lang="en-US" sz="1200" b="0" i="0" u="none" strike="noStrike" kern="1200" dirty="0">
                <a:solidFill>
                  <a:schemeClr val="tx1"/>
                </a:solidFill>
                <a:effectLst/>
                <a:latin typeface="+mn-lt"/>
                <a:ea typeface="+mn-ea"/>
                <a:cs typeface="+mn-cs"/>
              </a:rPr>
              <a:t>Professional Direct support</a:t>
            </a:r>
            <a:r>
              <a:rPr lang="en-US" dirty="0"/>
              <a:t> </a:t>
            </a:r>
          </a:p>
          <a:p>
            <a:r>
              <a:rPr lang="en-US" sz="1200" b="1" i="0" u="none" strike="noStrike" kern="1200" dirty="0">
                <a:solidFill>
                  <a:schemeClr val="tx1"/>
                </a:solidFill>
                <a:effectLst/>
                <a:latin typeface="+mn-lt"/>
                <a:ea typeface="+mn-ea"/>
                <a:cs typeface="+mn-cs"/>
              </a:rPr>
              <a:t>Support Plans</a:t>
            </a:r>
            <a:r>
              <a:rPr lang="en-US" dirty="0"/>
              <a:t> </a:t>
            </a:r>
            <a:r>
              <a:rPr lang="en-US" sz="1200" b="0" i="0" u="none" strike="noStrike" kern="1200" dirty="0">
                <a:solidFill>
                  <a:schemeClr val="tx1"/>
                </a:solidFill>
                <a:effectLst/>
                <a:latin typeface="+mn-lt"/>
                <a:ea typeface="+mn-ea"/>
                <a:cs typeface="+mn-cs"/>
              </a:rPr>
              <a:t>Developer support</a:t>
            </a:r>
            <a:r>
              <a:rPr lang="en-US" dirty="0"/>
              <a:t> </a:t>
            </a:r>
          </a:p>
          <a:p>
            <a:r>
              <a:rPr lang="en-US" sz="1200" b="1" i="0" u="none" strike="noStrike" kern="1200" dirty="0">
                <a:solidFill>
                  <a:schemeClr val="tx1"/>
                </a:solidFill>
                <a:effectLst/>
                <a:latin typeface="+mn-lt"/>
                <a:ea typeface="+mn-ea"/>
                <a:cs typeface="+mn-cs"/>
              </a:rPr>
              <a:t>Support Plans</a:t>
            </a:r>
            <a:r>
              <a:rPr lang="en-US" dirty="0"/>
              <a:t> </a:t>
            </a:r>
            <a:r>
              <a:rPr lang="en-US" sz="1200" b="0" i="0" u="none" strike="noStrike" kern="1200" dirty="0">
                <a:solidFill>
                  <a:schemeClr val="tx1"/>
                </a:solidFill>
                <a:effectLst/>
                <a:latin typeface="+mn-lt"/>
                <a:ea typeface="+mn-ea"/>
                <a:cs typeface="+mn-cs"/>
              </a:rPr>
              <a:t>Germany support plan</a:t>
            </a:r>
            <a:r>
              <a:rPr lang="en-US" dirty="0"/>
              <a:t> </a:t>
            </a:r>
          </a:p>
          <a:p>
            <a:r>
              <a:rPr lang="en-US" sz="1200" b="1" i="0" u="none" strike="noStrike" kern="1200" dirty="0">
                <a:solidFill>
                  <a:schemeClr val="tx1"/>
                </a:solidFill>
                <a:effectLst/>
                <a:latin typeface="+mn-lt"/>
                <a:ea typeface="+mn-ea"/>
                <a:cs typeface="+mn-cs"/>
              </a:rPr>
              <a:t>Support Plans</a:t>
            </a:r>
            <a:r>
              <a:rPr lang="en-US" dirty="0"/>
              <a:t> </a:t>
            </a:r>
            <a:r>
              <a:rPr lang="en-US" sz="1200" b="0" i="0" u="none" strike="noStrike" kern="1200" dirty="0">
                <a:solidFill>
                  <a:schemeClr val="tx1"/>
                </a:solidFill>
                <a:effectLst/>
                <a:latin typeface="+mn-lt"/>
                <a:ea typeface="+mn-ea"/>
                <a:cs typeface="+mn-cs"/>
              </a:rPr>
              <a:t>Azure Government Standard Support</a:t>
            </a:r>
            <a:r>
              <a:rPr lang="en-US" dirty="0"/>
              <a:t> </a:t>
            </a:r>
          </a:p>
          <a:p>
            <a:r>
              <a:rPr lang="en-US" sz="1200" b="1" i="0" u="none" strike="noStrike" kern="1200" dirty="0">
                <a:solidFill>
                  <a:schemeClr val="tx1"/>
                </a:solidFill>
                <a:effectLst/>
                <a:latin typeface="+mn-lt"/>
                <a:ea typeface="+mn-ea"/>
                <a:cs typeface="+mn-cs"/>
              </a:rPr>
              <a:t>Support Plans</a:t>
            </a:r>
            <a:r>
              <a:rPr lang="en-US" dirty="0"/>
              <a:t> </a:t>
            </a:r>
            <a:r>
              <a:rPr lang="en-US" sz="1200" b="0" i="0" u="none" strike="noStrike" kern="1200" dirty="0">
                <a:solidFill>
                  <a:schemeClr val="tx1"/>
                </a:solidFill>
                <a:effectLst/>
                <a:latin typeface="+mn-lt"/>
                <a:ea typeface="+mn-ea"/>
                <a:cs typeface="+mn-cs"/>
              </a:rPr>
              <a:t>Azure Government Pro-Direct Support</a:t>
            </a:r>
            <a:r>
              <a:rPr lang="en-US" dirty="0"/>
              <a:t> </a:t>
            </a:r>
          </a:p>
          <a:p>
            <a:r>
              <a:rPr lang="en-US" sz="1200" b="1" i="0" u="none" strike="noStrike" kern="1200" dirty="0">
                <a:solidFill>
                  <a:schemeClr val="tx1"/>
                </a:solidFill>
                <a:effectLst/>
                <a:latin typeface="+mn-lt"/>
                <a:ea typeface="+mn-ea"/>
                <a:cs typeface="+mn-cs"/>
              </a:rPr>
              <a:t>Support Plans</a:t>
            </a:r>
            <a:r>
              <a:rPr lang="en-US" dirty="0"/>
              <a:t> </a:t>
            </a:r>
            <a:r>
              <a:rPr lang="en-US" sz="1200" b="0" i="0" u="none" strike="noStrike" kern="1200" dirty="0">
                <a:solidFill>
                  <a:schemeClr val="tx1"/>
                </a:solidFill>
                <a:effectLst/>
                <a:latin typeface="+mn-lt"/>
                <a:ea typeface="+mn-ea"/>
                <a:cs typeface="+mn-cs"/>
              </a:rPr>
              <a:t>Azure Government Developer Support</a:t>
            </a:r>
            <a:r>
              <a:rPr lang="en-US" dirty="0"/>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32F8AE-7F80-427A-BA49-98349BB6E708}" type="slidenum">
              <a:rPr lang="en-US" smtClean="0"/>
              <a:t>13</a:t>
            </a:fld>
            <a:endParaRPr lang="en-US"/>
          </a:p>
        </p:txBody>
      </p:sp>
    </p:spTree>
    <p:extLst>
      <p:ext uri="{BB962C8B-B14F-4D97-AF65-F5344CB8AC3E}">
        <p14:creationId xmlns:p14="http://schemas.microsoft.com/office/powerpoint/2010/main" val="3096572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Lifecycle management</a:t>
            </a:r>
          </a:p>
          <a:p>
            <a:pPr lvl="0"/>
            <a:r>
              <a:rPr lang="en-US" sz="1200" kern="1200" dirty="0">
                <a:solidFill>
                  <a:schemeClr val="tx1"/>
                </a:solidFill>
                <a:effectLst/>
                <a:latin typeface="+mn-lt"/>
                <a:ea typeface="+mn-ea"/>
                <a:cs typeface="+mn-cs"/>
              </a:rPr>
              <a:t>Removing and discovering items not in use </a:t>
            </a:r>
          </a:p>
          <a:p>
            <a:pPr lvl="0"/>
            <a:r>
              <a:rPr lang="en-US" sz="1200" kern="1200" dirty="0">
                <a:solidFill>
                  <a:schemeClr val="tx1"/>
                </a:solidFill>
                <a:effectLst/>
                <a:latin typeface="+mn-lt"/>
                <a:ea typeface="+mn-ea"/>
                <a:cs typeface="+mn-cs"/>
              </a:rPr>
              <a:t>Tag resources with an expiration date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on final slides</a:t>
            </a:r>
          </a:p>
        </p:txBody>
      </p:sp>
      <p:sp>
        <p:nvSpPr>
          <p:cNvPr id="4" name="Slide Number Placeholder 3"/>
          <p:cNvSpPr>
            <a:spLocks noGrp="1"/>
          </p:cNvSpPr>
          <p:nvPr>
            <p:ph type="sldNum" sz="quarter" idx="5"/>
          </p:nvPr>
        </p:nvSpPr>
        <p:spPr/>
        <p:txBody>
          <a:bodyPr/>
          <a:lstStyle/>
          <a:p>
            <a:fld id="{8A32F8AE-7F80-427A-BA49-98349BB6E708}" type="slidenum">
              <a:rPr lang="en-US" smtClean="0"/>
              <a:t>14</a:t>
            </a:fld>
            <a:endParaRPr lang="en-US"/>
          </a:p>
        </p:txBody>
      </p:sp>
    </p:spTree>
    <p:extLst>
      <p:ext uri="{BB962C8B-B14F-4D97-AF65-F5344CB8AC3E}">
        <p14:creationId xmlns:p14="http://schemas.microsoft.com/office/powerpoint/2010/main" val="4239011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Do you need to import your billing data into an external system, like a dashboard or financial system? Set up automated exports to Azure Storage and avoid manually downloading files every month. You can then easily set up automatic integrations with other systems to keep your billing data in sync.</a:t>
            </a:r>
            <a:endParaRPr lang="en-US"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32F8AE-7F80-427A-BA49-98349BB6E708}" type="slidenum">
              <a:rPr lang="en-US" smtClean="0"/>
              <a:t>15</a:t>
            </a:fld>
            <a:endParaRPr lang="en-US"/>
          </a:p>
        </p:txBody>
      </p:sp>
    </p:spTree>
    <p:extLst>
      <p:ext uri="{BB962C8B-B14F-4D97-AF65-F5344CB8AC3E}">
        <p14:creationId xmlns:p14="http://schemas.microsoft.com/office/powerpoint/2010/main" val="1316485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Cost analysis allows you to analyze your organizational costs in-depth by slicing and dicing your costs.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slide shows examples of how your costing.</a:t>
            </a:r>
          </a:p>
        </p:txBody>
      </p:sp>
      <p:sp>
        <p:nvSpPr>
          <p:cNvPr id="4" name="Slide Number Placeholder 3"/>
          <p:cNvSpPr>
            <a:spLocks noGrp="1"/>
          </p:cNvSpPr>
          <p:nvPr>
            <p:ph type="sldNum" sz="quarter" idx="5"/>
          </p:nvPr>
        </p:nvSpPr>
        <p:spPr/>
        <p:txBody>
          <a:bodyPr/>
          <a:lstStyle/>
          <a:p>
            <a:fld id="{8A32F8AE-7F80-427A-BA49-98349BB6E708}" type="slidenum">
              <a:rPr lang="en-US" smtClean="0"/>
              <a:t>16</a:t>
            </a:fld>
            <a:endParaRPr lang="en-US"/>
          </a:p>
        </p:txBody>
      </p:sp>
    </p:spTree>
    <p:extLst>
      <p:ext uri="{BB962C8B-B14F-4D97-AF65-F5344CB8AC3E}">
        <p14:creationId xmlns:p14="http://schemas.microsoft.com/office/powerpoint/2010/main" val="3574312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Skills are more valuable then ever! </a:t>
            </a:r>
          </a:p>
        </p:txBody>
      </p:sp>
      <p:sp>
        <p:nvSpPr>
          <p:cNvPr id="4" name="Slide Number Placeholder 3"/>
          <p:cNvSpPr>
            <a:spLocks noGrp="1"/>
          </p:cNvSpPr>
          <p:nvPr>
            <p:ph type="sldNum" sz="quarter" idx="5"/>
          </p:nvPr>
        </p:nvSpPr>
        <p:spPr/>
        <p:txBody>
          <a:bodyPr/>
          <a:lstStyle/>
          <a:p>
            <a:fld id="{8A32F8AE-7F80-427A-BA49-98349BB6E708}" type="slidenum">
              <a:rPr lang="en-US" smtClean="0"/>
              <a:t>17</a:t>
            </a:fld>
            <a:endParaRPr lang="en-US"/>
          </a:p>
        </p:txBody>
      </p:sp>
    </p:spTree>
    <p:extLst>
      <p:ext uri="{BB962C8B-B14F-4D97-AF65-F5344CB8AC3E}">
        <p14:creationId xmlns:p14="http://schemas.microsoft.com/office/powerpoint/2010/main" val="235862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Budgets</a:t>
            </a:r>
            <a:r>
              <a:rPr lang="en-US" sz="1200" b="0" i="0" kern="1200" dirty="0">
                <a:solidFill>
                  <a:schemeClr val="tx1"/>
                </a:solidFill>
                <a:effectLst/>
                <a:latin typeface="+mn-lt"/>
                <a:ea typeface="+mn-ea"/>
                <a:cs typeface="+mn-cs"/>
              </a:rPr>
              <a:t> in </a:t>
            </a:r>
            <a:r>
              <a:rPr lang="en-US" sz="1200" b="1" i="0" kern="1200" dirty="0">
                <a:solidFill>
                  <a:schemeClr val="tx1"/>
                </a:solidFill>
                <a:effectLst/>
                <a:latin typeface="+mn-lt"/>
                <a:ea typeface="+mn-ea"/>
                <a:cs typeface="+mn-cs"/>
              </a:rPr>
              <a:t>Cost Management</a:t>
            </a:r>
            <a:r>
              <a:rPr lang="en-US" sz="1200" b="0" i="0" kern="1200" dirty="0">
                <a:solidFill>
                  <a:schemeClr val="tx1"/>
                </a:solidFill>
                <a:effectLst/>
                <a:latin typeface="+mn-lt"/>
                <a:ea typeface="+mn-ea"/>
                <a:cs typeface="+mn-cs"/>
              </a:rPr>
              <a:t> help you plan for and drive organizational accountability. With </a:t>
            </a:r>
            <a:r>
              <a:rPr lang="en-US" sz="1200" b="1" i="0" kern="1200" dirty="0">
                <a:solidFill>
                  <a:schemeClr val="tx1"/>
                </a:solidFill>
                <a:effectLst/>
                <a:latin typeface="+mn-lt"/>
                <a:ea typeface="+mn-ea"/>
                <a:cs typeface="+mn-cs"/>
              </a:rPr>
              <a:t>budgets</a:t>
            </a:r>
            <a:r>
              <a:rPr lang="en-US" sz="1200" b="0" i="0" kern="1200" dirty="0">
                <a:solidFill>
                  <a:schemeClr val="tx1"/>
                </a:solidFill>
                <a:effectLst/>
                <a:latin typeface="+mn-lt"/>
                <a:ea typeface="+mn-ea"/>
                <a:cs typeface="+mn-cs"/>
              </a:rPr>
              <a:t>, you can account for the </a:t>
            </a:r>
            <a:r>
              <a:rPr lang="en-US" sz="1200" b="1" i="0" kern="1200" dirty="0">
                <a:solidFill>
                  <a:schemeClr val="tx1"/>
                </a:solidFill>
                <a:effectLst/>
                <a:latin typeface="+mn-lt"/>
                <a:ea typeface="+mn-ea"/>
                <a:cs typeface="+mn-cs"/>
              </a:rPr>
              <a:t>Azure</a:t>
            </a:r>
            <a:r>
              <a:rPr lang="en-US" sz="1200" b="0" i="0" kern="1200" dirty="0">
                <a:solidFill>
                  <a:schemeClr val="tx1"/>
                </a:solidFill>
                <a:effectLst/>
                <a:latin typeface="+mn-lt"/>
                <a:ea typeface="+mn-ea"/>
                <a:cs typeface="+mn-cs"/>
              </a:rPr>
              <a:t> services you consume or subscribe to during a specific period. They help you inform others about their spending to proactively </a:t>
            </a:r>
            <a:r>
              <a:rPr lang="en-US" sz="1200" b="1" i="0" kern="1200" dirty="0">
                <a:solidFill>
                  <a:schemeClr val="tx1"/>
                </a:solidFill>
                <a:effectLst/>
                <a:latin typeface="+mn-lt"/>
                <a:ea typeface="+mn-ea"/>
                <a:cs typeface="+mn-cs"/>
              </a:rPr>
              <a:t>manage costs</a:t>
            </a:r>
            <a:r>
              <a:rPr lang="en-US" sz="1200" b="0" i="0" kern="1200" dirty="0">
                <a:solidFill>
                  <a:schemeClr val="tx1"/>
                </a:solidFill>
                <a:effectLst/>
                <a:latin typeface="+mn-lt"/>
                <a:ea typeface="+mn-ea"/>
                <a:cs typeface="+mn-cs"/>
              </a:rPr>
              <a:t>, and to monitor how spending progresses over time</a:t>
            </a:r>
          </a:p>
          <a:p>
            <a:endParaRPr lang="en-US" sz="1200" b="0" i="0" kern="1200" dirty="0">
              <a:solidFill>
                <a:schemeClr val="tx1"/>
              </a:solidFill>
              <a:effectLst/>
              <a:latin typeface="+mn-lt"/>
              <a:ea typeface="+mn-ea"/>
              <a:cs typeface="+mn-cs"/>
            </a:endParaRPr>
          </a:p>
          <a:p>
            <a:r>
              <a:rPr lang="en-US" dirty="0">
                <a:hlinkClick r:id="rId3"/>
              </a:rPr>
              <a:t>https://docs.microsoft.com/en-us/azure/cost-management-billing/manage/cost-management-budget-scenario</a:t>
            </a:r>
            <a:endParaRPr lang="en-US"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After you've identified and analyzed your spending patterns, it's important to begin setting limits for yourself and your teams. Azure budgets give you the ability to set either a cost or usage-based budget with many thresholds and alerts. Make sure to review the budgets that you create regularly to see your budget burn-down progress and make changes as needed. Azure budgets also allow you to configure an automation trigger when a given budget threshold is reached. For example, you can configure your service to shut down VMs. Or you can move your infrastructure to a different pricing tier in response to a budget trigger.</a:t>
            </a:r>
            <a:endParaRPr lang="en-US"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32F8AE-7F80-427A-BA49-98349BB6E708}" type="slidenum">
              <a:rPr lang="en-US" smtClean="0"/>
              <a:t>18</a:t>
            </a:fld>
            <a:endParaRPr lang="en-US"/>
          </a:p>
        </p:txBody>
      </p:sp>
    </p:spTree>
    <p:extLst>
      <p:ext uri="{BB962C8B-B14F-4D97-AF65-F5344CB8AC3E}">
        <p14:creationId xmlns:p14="http://schemas.microsoft.com/office/powerpoint/2010/main" val="1780141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Automation run books – automate Azure management tasks – </a:t>
            </a:r>
            <a:r>
              <a:rPr lang="en-US" sz="1200" b="0" i="0" kern="1200" dirty="0" err="1">
                <a:solidFill>
                  <a:schemeClr val="tx1"/>
                </a:solidFill>
                <a:effectLst/>
                <a:latin typeface="+mn-lt"/>
                <a:ea typeface="+mn-ea"/>
                <a:cs typeface="+mn-cs"/>
              </a:rPr>
              <a:t>Powershell</a:t>
            </a:r>
            <a:r>
              <a:rPr lang="en-US" sz="1200" b="0" i="0" kern="1200" dirty="0">
                <a:solidFill>
                  <a:schemeClr val="tx1"/>
                </a:solidFill>
                <a:effectLst/>
                <a:latin typeface="+mn-lt"/>
                <a:ea typeface="+mn-ea"/>
                <a:cs typeface="+mn-cs"/>
              </a:rPr>
              <a:t>, Python, </a:t>
            </a:r>
            <a:r>
              <a:rPr lang="en-US" sz="1200" b="0" i="0" kern="1200" dirty="0" err="1">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Email Azure Resource Manager Role – Send </a:t>
            </a:r>
            <a:r>
              <a:rPr lang="en-US" sz="1200" b="1" i="0" kern="1200" dirty="0">
                <a:solidFill>
                  <a:schemeClr val="tx1"/>
                </a:solidFill>
                <a:effectLst/>
                <a:latin typeface="+mn-lt"/>
                <a:ea typeface="+mn-ea"/>
                <a:cs typeface="+mn-cs"/>
              </a:rPr>
              <a:t>email</a:t>
            </a:r>
            <a:r>
              <a:rPr lang="en-US" sz="1200" b="0" i="0" kern="1200" dirty="0">
                <a:solidFill>
                  <a:schemeClr val="tx1"/>
                </a:solidFill>
                <a:effectLst/>
                <a:latin typeface="+mn-lt"/>
                <a:ea typeface="+mn-ea"/>
                <a:cs typeface="+mn-cs"/>
              </a:rPr>
              <a:t> to the members of the subscription's </a:t>
            </a:r>
            <a:r>
              <a:rPr lang="en-US" sz="1200" b="1" i="0" kern="1200" dirty="0">
                <a:solidFill>
                  <a:schemeClr val="tx1"/>
                </a:solidFill>
                <a:effectLst/>
                <a:latin typeface="+mn-lt"/>
                <a:ea typeface="+mn-ea"/>
                <a:cs typeface="+mn-cs"/>
              </a:rPr>
              <a:t>role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Functions - is a serverless compute service that lets you run event-triggered code without having to explicitly provision or manage infrastructure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ITSM – Integrate with work tracking systems (SCCM, ServiceNow, etc.)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Logic Apps - a cloud service that helps you schedule, automate, and orchestrate tasks, business processes, and workflows when you need to integrate </a:t>
            </a:r>
            <a:r>
              <a:rPr lang="en-US" sz="1200" b="1" i="0" kern="1200" dirty="0">
                <a:solidFill>
                  <a:schemeClr val="tx1"/>
                </a:solidFill>
                <a:effectLst/>
                <a:latin typeface="+mn-lt"/>
                <a:ea typeface="+mn-ea"/>
                <a:cs typeface="+mn-cs"/>
              </a:rPr>
              <a:t>apps</a:t>
            </a:r>
            <a:r>
              <a:rPr lang="en-US" sz="1200" b="0" i="0" kern="1200" dirty="0">
                <a:solidFill>
                  <a:schemeClr val="tx1"/>
                </a:solidFill>
                <a:effectLst/>
                <a:latin typeface="+mn-lt"/>
                <a:ea typeface="+mn-ea"/>
                <a:cs typeface="+mn-cs"/>
              </a:rPr>
              <a:t>, data, systems, and services across enterprises or organizations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Webhook - an addressable HTTP or HTTPS endpoint that allows external applications to communicate with your system</a:t>
            </a:r>
          </a:p>
        </p:txBody>
      </p:sp>
      <p:sp>
        <p:nvSpPr>
          <p:cNvPr id="4" name="Slide Number Placeholder 3"/>
          <p:cNvSpPr>
            <a:spLocks noGrp="1"/>
          </p:cNvSpPr>
          <p:nvPr>
            <p:ph type="sldNum" sz="quarter" idx="5"/>
          </p:nvPr>
        </p:nvSpPr>
        <p:spPr/>
        <p:txBody>
          <a:bodyPr/>
          <a:lstStyle/>
          <a:p>
            <a:fld id="{8A32F8AE-7F80-427A-BA49-98349BB6E708}" type="slidenum">
              <a:rPr lang="en-US" smtClean="0"/>
              <a:t>19</a:t>
            </a:fld>
            <a:endParaRPr lang="en-US"/>
          </a:p>
        </p:txBody>
      </p:sp>
    </p:spTree>
    <p:extLst>
      <p:ext uri="{BB962C8B-B14F-4D97-AF65-F5344CB8AC3E}">
        <p14:creationId xmlns:p14="http://schemas.microsoft.com/office/powerpoint/2010/main" val="2335937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 a free service that analyzes your </a:t>
            </a:r>
            <a:r>
              <a:rPr lang="en-US" sz="1200" b="1" i="0" kern="1200" dirty="0">
                <a:solidFill>
                  <a:schemeClr val="tx1"/>
                </a:solidFill>
                <a:effectLst/>
                <a:latin typeface="+mn-lt"/>
                <a:ea typeface="+mn-ea"/>
                <a:cs typeface="+mn-cs"/>
              </a:rPr>
              <a:t>Azure</a:t>
            </a:r>
            <a:r>
              <a:rPr lang="en-US" sz="1200" b="0" i="0" kern="1200" dirty="0">
                <a:solidFill>
                  <a:schemeClr val="tx1"/>
                </a:solidFill>
                <a:effectLst/>
                <a:latin typeface="+mn-lt"/>
                <a:ea typeface="+mn-ea"/>
                <a:cs typeface="+mn-cs"/>
              </a:rPr>
              <a:t> usage and provides recommendations on how you can optimize your </a:t>
            </a:r>
            <a:r>
              <a:rPr lang="en-US" sz="1200" b="1" i="0" kern="1200" dirty="0">
                <a:solidFill>
                  <a:schemeClr val="tx1"/>
                </a:solidFill>
                <a:effectLst/>
                <a:latin typeface="+mn-lt"/>
                <a:ea typeface="+mn-ea"/>
                <a:cs typeface="+mn-cs"/>
              </a:rPr>
              <a:t>Azure</a:t>
            </a:r>
            <a:r>
              <a:rPr lang="en-US" sz="1200" b="0" i="0" kern="1200" dirty="0">
                <a:solidFill>
                  <a:schemeClr val="tx1"/>
                </a:solidFill>
                <a:effectLst/>
                <a:latin typeface="+mn-lt"/>
                <a:ea typeface="+mn-ea"/>
                <a:cs typeface="+mn-cs"/>
              </a:rPr>
              <a:t> resources to reduce costs, boost performance, strengthen security, and improve reliability</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Advisor is a service that, among other things, identifies virtual machines with low utilization from a CPU or network usage standpoint. From there, you can decide to either shut down or resize the machine based on the estimated cost to continue running the machines. Advisor also provides recommendations for reserved instance purchases. The recommendations are based on your last 30 days of virtual machine usage. When acted on, the recommendations can help you reduce your spending.</a:t>
            </a:r>
            <a:endParaRPr lang="en-US"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32F8AE-7F80-427A-BA49-98349BB6E708}" type="slidenum">
              <a:rPr lang="en-US" smtClean="0"/>
              <a:t>20</a:t>
            </a:fld>
            <a:endParaRPr lang="en-US"/>
          </a:p>
        </p:txBody>
      </p:sp>
    </p:spTree>
    <p:extLst>
      <p:ext uri="{BB962C8B-B14F-4D97-AF65-F5344CB8AC3E}">
        <p14:creationId xmlns:p14="http://schemas.microsoft.com/office/powerpoint/2010/main" val="443790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Agenda </a:t>
            </a:r>
          </a:p>
        </p:txBody>
      </p:sp>
      <p:sp>
        <p:nvSpPr>
          <p:cNvPr id="4" name="Slide Number Placeholder 3"/>
          <p:cNvSpPr>
            <a:spLocks noGrp="1"/>
          </p:cNvSpPr>
          <p:nvPr>
            <p:ph type="sldNum" sz="quarter" idx="5"/>
          </p:nvPr>
        </p:nvSpPr>
        <p:spPr/>
        <p:txBody>
          <a:bodyPr/>
          <a:lstStyle/>
          <a:p>
            <a:fld id="{8A32F8AE-7F80-427A-BA49-98349BB6E708}" type="slidenum">
              <a:rPr lang="en-US" smtClean="0"/>
              <a:t>21</a:t>
            </a:fld>
            <a:endParaRPr lang="en-US"/>
          </a:p>
        </p:txBody>
      </p:sp>
    </p:spTree>
    <p:extLst>
      <p:ext uri="{BB962C8B-B14F-4D97-AF65-F5344CB8AC3E}">
        <p14:creationId xmlns:p14="http://schemas.microsoft.com/office/powerpoint/2010/main" val="78613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Agenda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Cost Management is both a name for something in the portal and of a concept </a:t>
            </a:r>
          </a:p>
        </p:txBody>
      </p:sp>
      <p:sp>
        <p:nvSpPr>
          <p:cNvPr id="4" name="Slide Number Placeholder 3"/>
          <p:cNvSpPr>
            <a:spLocks noGrp="1"/>
          </p:cNvSpPr>
          <p:nvPr>
            <p:ph type="sldNum" sz="quarter" idx="5"/>
          </p:nvPr>
        </p:nvSpPr>
        <p:spPr/>
        <p:txBody>
          <a:bodyPr/>
          <a:lstStyle/>
          <a:p>
            <a:fld id="{8A32F8AE-7F80-427A-BA49-98349BB6E708}" type="slidenum">
              <a:rPr lang="en-US" smtClean="0"/>
              <a:t>4</a:t>
            </a:fld>
            <a:endParaRPr lang="en-US"/>
          </a:p>
        </p:txBody>
      </p:sp>
    </p:spTree>
    <p:extLst>
      <p:ext uri="{BB962C8B-B14F-4D97-AF65-F5344CB8AC3E}">
        <p14:creationId xmlns:p14="http://schemas.microsoft.com/office/powerpoint/2010/main" val="2119537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Agenda </a:t>
            </a:r>
          </a:p>
        </p:txBody>
      </p:sp>
      <p:sp>
        <p:nvSpPr>
          <p:cNvPr id="4" name="Slide Number Placeholder 3"/>
          <p:cNvSpPr>
            <a:spLocks noGrp="1"/>
          </p:cNvSpPr>
          <p:nvPr>
            <p:ph type="sldNum" sz="quarter" idx="5"/>
          </p:nvPr>
        </p:nvSpPr>
        <p:spPr/>
        <p:txBody>
          <a:bodyPr/>
          <a:lstStyle/>
          <a:p>
            <a:fld id="{8A32F8AE-7F80-427A-BA49-98349BB6E708}" type="slidenum">
              <a:rPr lang="en-US" smtClean="0"/>
              <a:t>22</a:t>
            </a:fld>
            <a:endParaRPr lang="en-US"/>
          </a:p>
        </p:txBody>
      </p:sp>
    </p:spTree>
    <p:extLst>
      <p:ext uri="{BB962C8B-B14F-4D97-AF65-F5344CB8AC3E}">
        <p14:creationId xmlns:p14="http://schemas.microsoft.com/office/powerpoint/2010/main" val="778204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use Power BI desktop to connect to Azure and get in-depth data about your organization's Azure service usage. With this data, you can create custom reports and measures to better understand and analyze your Azure spend.</a:t>
            </a:r>
          </a:p>
        </p:txBody>
      </p:sp>
      <p:sp>
        <p:nvSpPr>
          <p:cNvPr id="4" name="Slide Number Placeholder 3"/>
          <p:cNvSpPr>
            <a:spLocks noGrp="1"/>
          </p:cNvSpPr>
          <p:nvPr>
            <p:ph type="sldNum" sz="quarter" idx="5"/>
          </p:nvPr>
        </p:nvSpPr>
        <p:spPr/>
        <p:txBody>
          <a:bodyPr/>
          <a:lstStyle/>
          <a:p>
            <a:fld id="{8A32F8AE-7F80-427A-BA49-98349BB6E708}" type="slidenum">
              <a:rPr lang="en-US" smtClean="0"/>
              <a:t>23</a:t>
            </a:fld>
            <a:endParaRPr lang="en-US"/>
          </a:p>
        </p:txBody>
      </p:sp>
    </p:spTree>
    <p:extLst>
      <p:ext uri="{BB962C8B-B14F-4D97-AF65-F5344CB8AC3E}">
        <p14:creationId xmlns:p14="http://schemas.microsoft.com/office/powerpoint/2010/main" val="4094615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Ways to control costs:</a:t>
            </a:r>
          </a:p>
          <a:p>
            <a:pPr marL="228600" indent="-228600">
              <a:buAutoNum type="arabicPeriod"/>
            </a:pPr>
            <a:r>
              <a:rPr lang="en-US" sz="1200" b="0" i="0" kern="1200" dirty="0">
                <a:solidFill>
                  <a:schemeClr val="tx1"/>
                </a:solidFill>
                <a:effectLst/>
                <a:latin typeface="+mn-lt"/>
                <a:ea typeface="+mn-ea"/>
                <a:cs typeface="+mn-cs"/>
              </a:rPr>
              <a:t>Utilize reserved pricing (commitment of 1 or 3 years) can have significant cost savings.</a:t>
            </a:r>
          </a:p>
          <a:p>
            <a:pPr marL="0" indent="0">
              <a:buNone/>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Azure Hybrid Benefit – This allows you to bring on-prem Windows and SQL licenses to the cloud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Use running hours as a way to control cost. By default everything is 730 hours a month which means 24/7.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Really consider what you are building and if there is better way. If you are building a VM is there an opportunity to take advantage of a </a:t>
            </a:r>
            <a:r>
              <a:rPr lang="en-US" sz="1200" b="0" i="0" kern="1200" dirty="0" err="1">
                <a:solidFill>
                  <a:schemeClr val="tx1"/>
                </a:solidFill>
                <a:effectLst/>
                <a:latin typeface="+mn-lt"/>
                <a:ea typeface="+mn-ea"/>
                <a:cs typeface="+mn-cs"/>
              </a:rPr>
              <a:t>Paas</a:t>
            </a:r>
            <a:r>
              <a:rPr lang="en-US" sz="1200" b="0" i="0" kern="1200" dirty="0">
                <a:solidFill>
                  <a:schemeClr val="tx1"/>
                </a:solidFill>
                <a:effectLst/>
                <a:latin typeface="+mn-lt"/>
                <a:ea typeface="+mn-ea"/>
                <a:cs typeface="+mn-cs"/>
              </a:rPr>
              <a:t> offering.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Remove\turn off things you not need </a:t>
            </a:r>
          </a:p>
          <a:p>
            <a:r>
              <a:rPr lang="en-US" sz="1200" b="0" i="0" kern="1200" dirty="0">
                <a:solidFill>
                  <a:schemeClr val="tx1"/>
                </a:solidFill>
                <a:effectLst/>
                <a:latin typeface="+mn-lt"/>
                <a:ea typeface="+mn-ea"/>
                <a:cs typeface="+mn-cs"/>
              </a:rPr>
              <a:t>	* Be sure to look back on unused resources in Azure to make sure you are not paying for things you are not using. Have seen virtual machines get deleted, but the disks and 	stored data remain active which incurs obsolete costs. Public IP’s no longer attached to anything can also incur charges. Old objects, evens ones without a cost, can still create a 	cluster</a:t>
            </a:r>
          </a:p>
          <a:p>
            <a:endParaRPr lang="en-US" dirty="0"/>
          </a:p>
        </p:txBody>
      </p:sp>
      <p:sp>
        <p:nvSpPr>
          <p:cNvPr id="4" name="Slide Number Placeholder 3"/>
          <p:cNvSpPr>
            <a:spLocks noGrp="1"/>
          </p:cNvSpPr>
          <p:nvPr>
            <p:ph type="sldNum" sz="quarter" idx="5"/>
          </p:nvPr>
        </p:nvSpPr>
        <p:spPr/>
        <p:txBody>
          <a:bodyPr/>
          <a:lstStyle/>
          <a:p>
            <a:fld id="{8A32F8AE-7F80-427A-BA49-98349BB6E708}" type="slidenum">
              <a:rPr lang="en-US" smtClean="0"/>
              <a:t>24</a:t>
            </a:fld>
            <a:endParaRPr lang="en-US"/>
          </a:p>
        </p:txBody>
      </p:sp>
    </p:spTree>
    <p:extLst>
      <p:ext uri="{BB962C8B-B14F-4D97-AF65-F5344CB8AC3E}">
        <p14:creationId xmlns:p14="http://schemas.microsoft.com/office/powerpoint/2010/main" val="805882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https://docs.microsoft.com/en-us/windows-server/get-started/azure-hybrid-benefit</a:t>
            </a:r>
            <a:endParaRPr lang="en-US"/>
          </a:p>
        </p:txBody>
      </p:sp>
      <p:sp>
        <p:nvSpPr>
          <p:cNvPr id="4" name="Slide Number Placeholder 3"/>
          <p:cNvSpPr>
            <a:spLocks noGrp="1"/>
          </p:cNvSpPr>
          <p:nvPr>
            <p:ph type="sldNum" sz="quarter" idx="5"/>
          </p:nvPr>
        </p:nvSpPr>
        <p:spPr/>
        <p:txBody>
          <a:bodyPr/>
          <a:lstStyle/>
          <a:p>
            <a:fld id="{8A32F8AE-7F80-427A-BA49-98349BB6E708}" type="slidenum">
              <a:rPr lang="en-US" smtClean="0"/>
              <a:t>25</a:t>
            </a:fld>
            <a:endParaRPr lang="en-US"/>
          </a:p>
        </p:txBody>
      </p:sp>
    </p:spTree>
    <p:extLst>
      <p:ext uri="{BB962C8B-B14F-4D97-AF65-F5344CB8AC3E}">
        <p14:creationId xmlns:p14="http://schemas.microsoft.com/office/powerpoint/2010/main" val="257743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Enterprise license (2 Cores) = 4 Standard licenses (8 cores) for general purpose (x4 multiplier)</a:t>
            </a:r>
          </a:p>
          <a:p>
            <a:r>
              <a:rPr lang="en-US"/>
              <a:t>1 Enterprise license (2 Cores) = 1 Enterprise licenses (2 Cores) for business critical</a:t>
            </a:r>
          </a:p>
          <a:p>
            <a:endParaRPr lang="en-US"/>
          </a:p>
          <a:p>
            <a:endParaRPr lang="en-US"/>
          </a:p>
          <a:p>
            <a:r>
              <a:rPr lang="en-US"/>
              <a:t>180 days of dual use for migration purposes only</a:t>
            </a:r>
          </a:p>
          <a:p>
            <a:r>
              <a:rPr lang="en-US"/>
              <a:t>License cannot be reassigned for 90 days</a:t>
            </a:r>
          </a:p>
          <a:p>
            <a:endParaRPr lang="en-US"/>
          </a:p>
          <a:p>
            <a:r>
              <a:rPr lang="en-US"/>
              <a:t>HA/passive rules still apply </a:t>
            </a:r>
          </a:p>
          <a:p>
            <a:endParaRPr lang="en-US"/>
          </a:p>
          <a:p>
            <a:r>
              <a:rPr lang="en-US"/>
              <a:t>Must have SA to move licenses to Azure and must maintain it to retain this benefit</a:t>
            </a:r>
          </a:p>
          <a:p>
            <a:endParaRPr lang="en-US"/>
          </a:p>
          <a:p>
            <a:r>
              <a:rPr lang="en-US"/>
              <a:t>Azure Dedicated Host - Currently in Preview </a:t>
            </a:r>
          </a:p>
        </p:txBody>
      </p:sp>
      <p:sp>
        <p:nvSpPr>
          <p:cNvPr id="4" name="Slide Number Placeholder 3"/>
          <p:cNvSpPr>
            <a:spLocks noGrp="1"/>
          </p:cNvSpPr>
          <p:nvPr>
            <p:ph type="sldNum" sz="quarter" idx="5"/>
          </p:nvPr>
        </p:nvSpPr>
        <p:spPr/>
        <p:txBody>
          <a:bodyPr/>
          <a:lstStyle/>
          <a:p>
            <a:fld id="{8A32F8AE-7F80-427A-BA49-98349BB6E708}" type="slidenum">
              <a:rPr lang="en-US" smtClean="0"/>
              <a:t>26</a:t>
            </a:fld>
            <a:endParaRPr lang="en-US"/>
          </a:p>
        </p:txBody>
      </p:sp>
    </p:spTree>
    <p:extLst>
      <p:ext uri="{BB962C8B-B14F-4D97-AF65-F5344CB8AC3E}">
        <p14:creationId xmlns:p14="http://schemas.microsoft.com/office/powerpoint/2010/main" val="3515277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Reservations help you save money by committing to one-year or three-years plans for virtual machines, Azure Blob storage or Azure Data Lake Storage Gen2, SQL Database compute capacity, Azure Disk Storage, Azure Cosmos DB throughput, or other Azure resources. Committing allows you to get a discount on the resources you use. Reservations can significantly reduce your resource costs up to 72% on pay-as-you-go prices. Reservations provide a billing discount and don't affect the runtime state of your resources.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pay for a reservation up front or monthly. The total cost of up-front and monthly reservations is the same and you don't pay any extra fees when you choose to pay monthly. Monthly payment is available for Azure reservations, not third-party products.</a:t>
            </a:r>
          </a:p>
        </p:txBody>
      </p:sp>
      <p:sp>
        <p:nvSpPr>
          <p:cNvPr id="4" name="Slide Number Placeholder 3"/>
          <p:cNvSpPr>
            <a:spLocks noGrp="1"/>
          </p:cNvSpPr>
          <p:nvPr>
            <p:ph type="sldNum" sz="quarter" idx="5"/>
          </p:nvPr>
        </p:nvSpPr>
        <p:spPr/>
        <p:txBody>
          <a:bodyPr/>
          <a:lstStyle/>
          <a:p>
            <a:fld id="{8A32F8AE-7F80-427A-BA49-98349BB6E708}" type="slidenum">
              <a:rPr lang="en-US" smtClean="0"/>
              <a:t>27</a:t>
            </a:fld>
            <a:endParaRPr lang="en-US"/>
          </a:p>
        </p:txBody>
      </p:sp>
    </p:spTree>
    <p:extLst>
      <p:ext uri="{BB962C8B-B14F-4D97-AF65-F5344CB8AC3E}">
        <p14:creationId xmlns:p14="http://schemas.microsoft.com/office/powerpoint/2010/main" val="744171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https://azure.microsoft.com/en-us/offers/ms-azr-0148p/</a:t>
            </a:r>
            <a:endParaRPr lang="en-US" dirty="0"/>
          </a:p>
          <a:p>
            <a:endParaRPr lang="en-US" dirty="0"/>
          </a:p>
          <a:p>
            <a:r>
              <a:rPr lang="en-US" sz="1200" b="0" i="0" kern="1200" dirty="0">
                <a:solidFill>
                  <a:schemeClr val="tx1"/>
                </a:solidFill>
                <a:effectLst/>
                <a:latin typeface="+mn-lt"/>
                <a:ea typeface="+mn-ea"/>
                <a:cs typeface="+mn-cs"/>
              </a:rPr>
              <a:t>Option 1: For Individuals – Credits given for Visual Studio Subscribers</a:t>
            </a:r>
          </a:p>
          <a:p>
            <a:r>
              <a:rPr lang="en-US" sz="1200" b="0" i="0" kern="1200" dirty="0">
                <a:solidFill>
                  <a:schemeClr val="tx1"/>
                </a:solidFill>
                <a:effectLst/>
                <a:latin typeface="+mn-lt"/>
                <a:ea typeface="+mn-ea"/>
                <a:cs typeface="+mn-cs"/>
              </a:rPr>
              <a:t>Option 2: For Teams (Enterprise Agreement customers)</a:t>
            </a:r>
          </a:p>
          <a:p>
            <a:r>
              <a:rPr lang="en-US" sz="1200" b="0" i="0" kern="1200" dirty="0">
                <a:solidFill>
                  <a:schemeClr val="tx1"/>
                </a:solidFill>
                <a:effectLst/>
                <a:latin typeface="+mn-lt"/>
                <a:ea typeface="+mn-ea"/>
                <a:cs typeface="+mn-cs"/>
              </a:rPr>
              <a:t>Option 3: For Teams PAYG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Or Feedback and acceptance testing users</a:t>
            </a:r>
          </a:p>
        </p:txBody>
      </p:sp>
      <p:sp>
        <p:nvSpPr>
          <p:cNvPr id="4" name="Slide Number Placeholder 3"/>
          <p:cNvSpPr>
            <a:spLocks noGrp="1"/>
          </p:cNvSpPr>
          <p:nvPr>
            <p:ph type="sldNum" sz="quarter" idx="5"/>
          </p:nvPr>
        </p:nvSpPr>
        <p:spPr/>
        <p:txBody>
          <a:bodyPr/>
          <a:lstStyle/>
          <a:p>
            <a:fld id="{8A32F8AE-7F80-427A-BA49-98349BB6E708}" type="slidenum">
              <a:rPr lang="en-US" smtClean="0"/>
              <a:t>28</a:t>
            </a:fld>
            <a:endParaRPr lang="en-US"/>
          </a:p>
        </p:txBody>
      </p:sp>
    </p:spTree>
    <p:extLst>
      <p:ext uri="{BB962C8B-B14F-4D97-AF65-F5344CB8AC3E}">
        <p14:creationId xmlns:p14="http://schemas.microsoft.com/office/powerpoint/2010/main" val="59050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Agenda </a:t>
            </a:r>
          </a:p>
        </p:txBody>
      </p:sp>
      <p:sp>
        <p:nvSpPr>
          <p:cNvPr id="4" name="Slide Number Placeholder 3"/>
          <p:cNvSpPr>
            <a:spLocks noGrp="1"/>
          </p:cNvSpPr>
          <p:nvPr>
            <p:ph type="sldNum" sz="quarter" idx="5"/>
          </p:nvPr>
        </p:nvSpPr>
        <p:spPr/>
        <p:txBody>
          <a:bodyPr/>
          <a:lstStyle/>
          <a:p>
            <a:fld id="{8A32F8AE-7F80-427A-BA49-98349BB6E708}" type="slidenum">
              <a:rPr lang="en-US" smtClean="0"/>
              <a:t>29</a:t>
            </a:fld>
            <a:endParaRPr lang="en-US"/>
          </a:p>
        </p:txBody>
      </p:sp>
    </p:spTree>
    <p:extLst>
      <p:ext uri="{BB962C8B-B14F-4D97-AF65-F5344CB8AC3E}">
        <p14:creationId xmlns:p14="http://schemas.microsoft.com/office/powerpoint/2010/main" val="294042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Agenda </a:t>
            </a:r>
          </a:p>
        </p:txBody>
      </p:sp>
      <p:sp>
        <p:nvSpPr>
          <p:cNvPr id="4" name="Slide Number Placeholder 3"/>
          <p:cNvSpPr>
            <a:spLocks noGrp="1"/>
          </p:cNvSpPr>
          <p:nvPr>
            <p:ph type="sldNum" sz="quarter" idx="5"/>
          </p:nvPr>
        </p:nvSpPr>
        <p:spPr/>
        <p:txBody>
          <a:bodyPr/>
          <a:lstStyle/>
          <a:p>
            <a:fld id="{8A32F8AE-7F80-427A-BA49-98349BB6E708}" type="slidenum">
              <a:rPr lang="en-US" smtClean="0"/>
              <a:t>30</a:t>
            </a:fld>
            <a:endParaRPr lang="en-US"/>
          </a:p>
        </p:txBody>
      </p:sp>
    </p:spTree>
    <p:extLst>
      <p:ext uri="{BB962C8B-B14F-4D97-AF65-F5344CB8AC3E}">
        <p14:creationId xmlns:p14="http://schemas.microsoft.com/office/powerpoint/2010/main" val="3434106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Invoice Download API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Resource Usage API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Resource </a:t>
            </a:r>
            <a:r>
              <a:rPr lang="en-US" sz="1200" b="1" i="0" kern="1200" dirty="0" err="1">
                <a:solidFill>
                  <a:schemeClr val="tx1"/>
                </a:solidFill>
                <a:effectLst/>
                <a:latin typeface="+mn-lt"/>
                <a:ea typeface="+mn-ea"/>
                <a:cs typeface="+mn-cs"/>
              </a:rPr>
              <a:t>RateCard</a:t>
            </a:r>
            <a:r>
              <a:rPr lang="en-US" sz="1200" b="1" i="0" kern="1200" dirty="0">
                <a:solidFill>
                  <a:schemeClr val="tx1"/>
                </a:solidFill>
                <a:effectLst/>
                <a:latin typeface="+mn-lt"/>
                <a:ea typeface="+mn-ea"/>
                <a:cs typeface="+mn-cs"/>
              </a:rPr>
              <a:t> API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Billing REST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consumption API</a:t>
            </a:r>
          </a:p>
          <a:p>
            <a:r>
              <a:rPr lang="en-US" sz="1200" b="0" i="0" kern="1200" dirty="0">
                <a:solidFill>
                  <a:schemeClr val="tx1"/>
                </a:solidFill>
                <a:effectLst/>
                <a:latin typeface="+mn-lt"/>
                <a:ea typeface="+mn-ea"/>
                <a:cs typeface="+mn-cs"/>
              </a:rPr>
              <a:t>	* Usage Details API, Marketplace Charges API, Balances API, Budgets API, Reservations Recommendations API,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32F8AE-7F80-427A-BA49-98349BB6E708}" type="slidenum">
              <a:rPr lang="en-US" smtClean="0"/>
              <a:t>31</a:t>
            </a:fld>
            <a:endParaRPr lang="en-US"/>
          </a:p>
        </p:txBody>
      </p:sp>
    </p:spTree>
    <p:extLst>
      <p:ext uri="{BB962C8B-B14F-4D97-AF65-F5344CB8AC3E}">
        <p14:creationId xmlns:p14="http://schemas.microsoft.com/office/powerpoint/2010/main" val="1164845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Conversational slide. From here talk about how cost management is becoming an important role **’’</a:t>
            </a:r>
          </a:p>
          <a:p>
            <a:endParaRPr lang="en-US" dirty="0"/>
          </a:p>
          <a:p>
            <a:r>
              <a:rPr lang="en-US" sz="1200" b="1" dirty="0"/>
              <a:t>Costs is one of the leading factors that keep people from moving to the cloud or influence their decision to move out</a:t>
            </a:r>
          </a:p>
          <a:p>
            <a:endParaRPr lang="en-US" dirty="0"/>
          </a:p>
          <a:p>
            <a:r>
              <a:rPr lang="en-US" dirty="0"/>
              <a:t>According to a recent survey by IHS and Fortinet, 74% of 350 Enterprise companies they polled stated they moved back to on-premise. One of the reasons is the cost-effectiveness</a:t>
            </a:r>
          </a:p>
          <a:p>
            <a:r>
              <a:rPr lang="en-US" dirty="0">
                <a:hlinkClick r:id="rId3"/>
              </a:rPr>
              <a:t>https://www.fortinet.com/blog/industry-trends/ihs-markit-fortinet-cloud-report-insights.html</a:t>
            </a:r>
            <a:r>
              <a:rPr lang="en-US" dirty="0"/>
              <a:t> </a:t>
            </a:r>
          </a:p>
          <a:p>
            <a:r>
              <a:rPr lang="en-US" dirty="0"/>
              <a:t>IDC reported 81% … 85% of these planning to move more</a:t>
            </a:r>
          </a:p>
          <a:p>
            <a:endParaRPr lang="en-US" dirty="0"/>
          </a:p>
          <a:p>
            <a:r>
              <a:rPr lang="en-US" dirty="0"/>
              <a:t>Managing and controlling costs is one of the top data management priorities as listed by half of the companies surveyed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Every architectural decision that we make in the cloud has a cost tied to it. </a:t>
            </a:r>
          </a:p>
        </p:txBody>
      </p:sp>
      <p:sp>
        <p:nvSpPr>
          <p:cNvPr id="4" name="Slide Number Placeholder 3"/>
          <p:cNvSpPr>
            <a:spLocks noGrp="1"/>
          </p:cNvSpPr>
          <p:nvPr>
            <p:ph type="sldNum" sz="quarter" idx="5"/>
          </p:nvPr>
        </p:nvSpPr>
        <p:spPr/>
        <p:txBody>
          <a:bodyPr/>
          <a:lstStyle/>
          <a:p>
            <a:fld id="{8A32F8AE-7F80-427A-BA49-98349BB6E708}" type="slidenum">
              <a:rPr lang="en-US" smtClean="0"/>
              <a:t>5</a:t>
            </a:fld>
            <a:endParaRPr lang="en-US"/>
          </a:p>
        </p:txBody>
      </p:sp>
    </p:spTree>
    <p:extLst>
      <p:ext uri="{BB962C8B-B14F-4D97-AF65-F5344CB8AC3E}">
        <p14:creationId xmlns:p14="http://schemas.microsoft.com/office/powerpoint/2010/main" val="20597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we talk about cost management, we focus on 4 core tenets:</a:t>
            </a:r>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Proper Planning </a:t>
            </a:r>
            <a:r>
              <a:rPr lang="en-US" sz="1200" b="0" i="0" kern="1200" dirty="0">
                <a:solidFill>
                  <a:schemeClr val="tx1"/>
                </a:solidFill>
                <a:effectLst/>
                <a:latin typeface="+mn-lt"/>
                <a:ea typeface="+mn-ea"/>
                <a:cs typeface="+mn-cs"/>
              </a:rPr>
              <a:t>– Governance and due diligence</a:t>
            </a:r>
          </a:p>
          <a:p>
            <a:r>
              <a:rPr lang="en-US" sz="1200" b="0" i="0" kern="1200" dirty="0">
                <a:solidFill>
                  <a:schemeClr val="tx1"/>
                </a:solidFill>
                <a:effectLst/>
                <a:latin typeface="+mn-lt"/>
                <a:ea typeface="+mn-ea"/>
                <a:cs typeface="+mn-cs"/>
              </a:rPr>
              <a:t>* Ensuring </a:t>
            </a:r>
            <a:r>
              <a:rPr lang="en-US" sz="1200" b="1" i="0" kern="1200" dirty="0">
                <a:solidFill>
                  <a:schemeClr val="tx1"/>
                </a:solidFill>
                <a:effectLst/>
                <a:latin typeface="+mn-lt"/>
                <a:ea typeface="+mn-ea"/>
                <a:cs typeface="+mn-cs"/>
              </a:rPr>
              <a:t>cost visibility</a:t>
            </a:r>
            <a:r>
              <a:rPr lang="en-US" sz="1200" b="0" i="0" kern="1200" dirty="0">
                <a:solidFill>
                  <a:schemeClr val="tx1"/>
                </a:solidFill>
                <a:effectLst/>
                <a:latin typeface="+mn-lt"/>
                <a:ea typeface="+mn-ea"/>
                <a:cs typeface="+mn-cs"/>
              </a:rPr>
              <a:t> so everyone is aware of the financial impact their solutions have.</a:t>
            </a:r>
          </a:p>
          <a:p>
            <a:r>
              <a:rPr lang="en-US" sz="1200" b="1" i="0" kern="1200" dirty="0">
                <a:solidFill>
                  <a:schemeClr val="tx1"/>
                </a:solidFill>
                <a:effectLst/>
                <a:latin typeface="+mn-lt"/>
                <a:ea typeface="+mn-ea"/>
                <a:cs typeface="+mn-cs"/>
              </a:rPr>
              <a:t>* Driving accountability </a:t>
            </a:r>
            <a:r>
              <a:rPr lang="en-US" sz="1200" b="0" i="0" kern="1200" dirty="0">
                <a:solidFill>
                  <a:schemeClr val="tx1"/>
                </a:solidFill>
                <a:effectLst/>
                <a:latin typeface="+mn-lt"/>
                <a:ea typeface="+mn-ea"/>
                <a:cs typeface="+mn-cs"/>
              </a:rPr>
              <a:t>throughout the organization to stop bad spending patterns.</a:t>
            </a:r>
          </a:p>
          <a:p>
            <a:r>
              <a:rPr lang="en-US" sz="1200" b="0" i="0" kern="1200" dirty="0">
                <a:solidFill>
                  <a:schemeClr val="tx1"/>
                </a:solidFill>
                <a:effectLst/>
                <a:latin typeface="+mn-lt"/>
                <a:ea typeface="+mn-ea"/>
                <a:cs typeface="+mn-cs"/>
              </a:rPr>
              <a:t>* Continuous </a:t>
            </a:r>
            <a:r>
              <a:rPr lang="en-US" sz="1200" b="1" i="0" kern="1200" dirty="0">
                <a:solidFill>
                  <a:schemeClr val="tx1"/>
                </a:solidFill>
                <a:effectLst/>
                <a:latin typeface="+mn-lt"/>
                <a:ea typeface="+mn-ea"/>
                <a:cs typeface="+mn-cs"/>
              </a:rPr>
              <a:t>cost optimization</a:t>
            </a:r>
            <a:r>
              <a:rPr lang="en-US" sz="1200" b="0" i="0" kern="1200" dirty="0">
                <a:solidFill>
                  <a:schemeClr val="tx1"/>
                </a:solidFill>
                <a:effectLst/>
                <a:latin typeface="+mn-lt"/>
                <a:ea typeface="+mn-ea"/>
                <a:cs typeface="+mn-cs"/>
              </a:rPr>
              <a:t> as your usage changes over time to do more with less.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Microsoft’s guidelines for talking through what Azure Cost Management is</a:t>
            </a:r>
          </a:p>
        </p:txBody>
      </p:sp>
      <p:sp>
        <p:nvSpPr>
          <p:cNvPr id="4" name="Slide Number Placeholder 3"/>
          <p:cNvSpPr>
            <a:spLocks noGrp="1"/>
          </p:cNvSpPr>
          <p:nvPr>
            <p:ph type="sldNum" sz="quarter" idx="5"/>
          </p:nvPr>
        </p:nvSpPr>
        <p:spPr/>
        <p:txBody>
          <a:bodyPr/>
          <a:lstStyle/>
          <a:p>
            <a:fld id="{8A32F8AE-7F80-427A-BA49-98349BB6E708}" type="slidenum">
              <a:rPr lang="en-US" smtClean="0"/>
              <a:t>6</a:t>
            </a:fld>
            <a:endParaRPr lang="en-US"/>
          </a:p>
        </p:txBody>
      </p:sp>
    </p:spTree>
    <p:extLst>
      <p:ext uri="{BB962C8B-B14F-4D97-AF65-F5344CB8AC3E}">
        <p14:creationId xmlns:p14="http://schemas.microsoft.com/office/powerpoint/2010/main" val="79756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32F8AE-7F80-427A-BA49-98349BB6E708}" type="slidenum">
              <a:rPr lang="en-US" smtClean="0"/>
              <a:t>7</a:t>
            </a:fld>
            <a:endParaRPr lang="en-US"/>
          </a:p>
        </p:txBody>
      </p:sp>
    </p:spTree>
    <p:extLst>
      <p:ext uri="{BB962C8B-B14F-4D97-AF65-F5344CB8AC3E}">
        <p14:creationId xmlns:p14="http://schemas.microsoft.com/office/powerpoint/2010/main" val="2487663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32F8AE-7F80-427A-BA49-98349BB6E708}" type="slidenum">
              <a:rPr lang="en-US" smtClean="0"/>
              <a:t>8</a:t>
            </a:fld>
            <a:endParaRPr lang="en-US"/>
          </a:p>
        </p:txBody>
      </p:sp>
    </p:spTree>
    <p:extLst>
      <p:ext uri="{BB962C8B-B14F-4D97-AF65-F5344CB8AC3E}">
        <p14:creationId xmlns:p14="http://schemas.microsoft.com/office/powerpoint/2010/main" val="3940901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Basically, this is creating a strong foundation </a:t>
            </a:r>
          </a:p>
        </p:txBody>
      </p:sp>
      <p:sp>
        <p:nvSpPr>
          <p:cNvPr id="4" name="Slide Number Placeholder 3"/>
          <p:cNvSpPr>
            <a:spLocks noGrp="1"/>
          </p:cNvSpPr>
          <p:nvPr>
            <p:ph type="sldNum" sz="quarter" idx="5"/>
          </p:nvPr>
        </p:nvSpPr>
        <p:spPr/>
        <p:txBody>
          <a:bodyPr/>
          <a:lstStyle/>
          <a:p>
            <a:fld id="{8A32F8AE-7F80-427A-BA49-98349BB6E708}" type="slidenum">
              <a:rPr lang="en-US" smtClean="0"/>
              <a:t>9</a:t>
            </a:fld>
            <a:endParaRPr lang="en-US"/>
          </a:p>
        </p:txBody>
      </p:sp>
    </p:spTree>
    <p:extLst>
      <p:ext uri="{BB962C8B-B14F-4D97-AF65-F5344CB8AC3E}">
        <p14:creationId xmlns:p14="http://schemas.microsoft.com/office/powerpoint/2010/main" val="421498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Organization – Subscriptions, Resource Groups, Management Groups, Tags, Naming Standards</a:t>
            </a:r>
          </a:p>
          <a:p>
            <a:endParaRPr lang="en-US" dirty="0"/>
          </a:p>
          <a:p>
            <a:r>
              <a:rPr lang="en-US" dirty="0"/>
              <a:t>Resource Security – RBAC, Azure Policy, Resource Lock</a:t>
            </a:r>
          </a:p>
          <a:p>
            <a:r>
              <a:rPr lang="en-US" dirty="0"/>
              <a:t>	* Avoid bad cost decisions by making sure you have proper security controls in place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Ubuntu Light"/>
              </a:rPr>
              <a:t>The foundation for good cost management starts with a strong foundation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Ubuntu Light"/>
            </a:endParaRPr>
          </a:p>
          <a:p>
            <a:r>
              <a:rPr lang="en-US" sz="1200" kern="1200" dirty="0">
                <a:solidFill>
                  <a:schemeClr val="tx1"/>
                </a:solidFill>
                <a:effectLst/>
                <a:latin typeface="+mn-lt"/>
                <a:ea typeface="+mn-ea"/>
                <a:cs typeface="+mn-cs"/>
              </a:rPr>
              <a:t>Ownership and permissions</a:t>
            </a:r>
            <a:endParaRPr lang="en-US" sz="16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RBAC</a:t>
            </a:r>
          </a:p>
          <a:p>
            <a:pPr lvl="1"/>
            <a:r>
              <a:rPr lang="en-US" sz="1200" kern="1200" dirty="0">
                <a:solidFill>
                  <a:schemeClr val="tx1"/>
                </a:solidFill>
                <a:effectLst/>
                <a:latin typeface="+mn-lt"/>
                <a:ea typeface="+mn-ea"/>
                <a:cs typeface="+mn-cs"/>
              </a:rPr>
              <a:t>Principle of least privilege</a:t>
            </a:r>
          </a:p>
          <a:p>
            <a:pPr lvl="1"/>
            <a:r>
              <a:rPr lang="en-US" sz="1200" kern="1200" dirty="0">
                <a:solidFill>
                  <a:schemeClr val="tx1"/>
                </a:solidFill>
                <a:effectLst/>
                <a:latin typeface="+mn-lt"/>
                <a:ea typeface="+mn-ea"/>
                <a:cs typeface="+mn-cs"/>
              </a:rPr>
              <a:t>Avoid unnecessary costs </a:t>
            </a:r>
          </a:p>
          <a:p>
            <a:endParaRPr lang="en-US" dirty="0"/>
          </a:p>
        </p:txBody>
      </p:sp>
      <p:sp>
        <p:nvSpPr>
          <p:cNvPr id="4" name="Slide Number Placeholder 3"/>
          <p:cNvSpPr>
            <a:spLocks noGrp="1"/>
          </p:cNvSpPr>
          <p:nvPr>
            <p:ph type="sldNum" sz="quarter" idx="5"/>
          </p:nvPr>
        </p:nvSpPr>
        <p:spPr/>
        <p:txBody>
          <a:bodyPr/>
          <a:lstStyle/>
          <a:p>
            <a:fld id="{8A32F8AE-7F80-427A-BA49-98349BB6E708}" type="slidenum">
              <a:rPr lang="en-US" smtClean="0"/>
              <a:t>10</a:t>
            </a:fld>
            <a:endParaRPr lang="en-US"/>
          </a:p>
        </p:txBody>
      </p:sp>
    </p:spTree>
    <p:extLst>
      <p:ext uri="{BB962C8B-B14F-4D97-AF65-F5344CB8AC3E}">
        <p14:creationId xmlns:p14="http://schemas.microsoft.com/office/powerpoint/2010/main" val="199662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Tags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Way to attribute and filter cost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Set Expiration dates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Metadata attached to a resource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Caps at 15</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Using descriptive resources names are great practice, but you are still limited there. You may still use tags overlapping what is already covered in the name</a:t>
            </a:r>
          </a:p>
          <a:p>
            <a:pPr lvl="1"/>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Lifecycle management</a:t>
            </a:r>
          </a:p>
          <a:p>
            <a:pPr lvl="0"/>
            <a:r>
              <a:rPr lang="en-US" sz="1200" kern="1200" dirty="0">
                <a:solidFill>
                  <a:schemeClr val="tx1"/>
                </a:solidFill>
                <a:effectLst/>
                <a:latin typeface="+mn-lt"/>
                <a:ea typeface="+mn-ea"/>
                <a:cs typeface="+mn-cs"/>
              </a:rPr>
              <a:t>Removing and discovering items not in use </a:t>
            </a:r>
          </a:p>
          <a:p>
            <a:pPr lvl="0"/>
            <a:r>
              <a:rPr lang="en-US" sz="1200" kern="1200" dirty="0">
                <a:solidFill>
                  <a:schemeClr val="tx1"/>
                </a:solidFill>
                <a:effectLst/>
                <a:latin typeface="+mn-lt"/>
                <a:ea typeface="+mn-ea"/>
                <a:cs typeface="+mn-cs"/>
              </a:rPr>
              <a:t>Tag resources with an expiration date</a:t>
            </a:r>
          </a:p>
          <a:p>
            <a:endParaRPr lang="en-US" dirty="0"/>
          </a:p>
          <a:p>
            <a:r>
              <a:rPr lang="en-US" b="1" dirty="0"/>
              <a:t>Demo of Tags and how to add them </a:t>
            </a:r>
          </a:p>
        </p:txBody>
      </p:sp>
      <p:sp>
        <p:nvSpPr>
          <p:cNvPr id="4" name="Slide Number Placeholder 3"/>
          <p:cNvSpPr>
            <a:spLocks noGrp="1"/>
          </p:cNvSpPr>
          <p:nvPr>
            <p:ph type="sldNum" sz="quarter" idx="5"/>
          </p:nvPr>
        </p:nvSpPr>
        <p:spPr/>
        <p:txBody>
          <a:bodyPr/>
          <a:lstStyle/>
          <a:p>
            <a:fld id="{8A32F8AE-7F80-427A-BA49-98349BB6E708}" type="slidenum">
              <a:rPr lang="en-US" smtClean="0"/>
              <a:t>11</a:t>
            </a:fld>
            <a:endParaRPr lang="en-US"/>
          </a:p>
        </p:txBody>
      </p:sp>
    </p:spTree>
    <p:extLst>
      <p:ext uri="{BB962C8B-B14F-4D97-AF65-F5344CB8AC3E}">
        <p14:creationId xmlns:p14="http://schemas.microsoft.com/office/powerpoint/2010/main" val="3281181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emf"/><Relationship Id="rId1" Type="http://schemas.openxmlformats.org/officeDocument/2006/relationships/slideMaster" Target="../slideMasters/slideMaster3.xml"/><Relationship Id="rId4"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jpe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sv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B87F-3CCC-4B1C-8B43-7410C19C61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17302B-2194-4EAC-92B2-F989F2F1C9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1" name="Graphic 30">
            <a:extLst>
              <a:ext uri="{FF2B5EF4-FFF2-40B4-BE49-F238E27FC236}">
                <a16:creationId xmlns:a16="http://schemas.microsoft.com/office/drawing/2014/main" id="{3F7FBAF5-5D84-4A37-B109-A43D0C0533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6871" y="6520009"/>
            <a:ext cx="1454436" cy="255086"/>
          </a:xfrm>
          <a:prstGeom prst="rect">
            <a:avLst/>
          </a:prstGeom>
        </p:spPr>
      </p:pic>
      <p:pic>
        <p:nvPicPr>
          <p:cNvPr id="50" name="Graphic 49">
            <a:extLst>
              <a:ext uri="{FF2B5EF4-FFF2-40B4-BE49-F238E27FC236}">
                <a16:creationId xmlns:a16="http://schemas.microsoft.com/office/drawing/2014/main" id="{15BF854D-6866-4E0F-A34D-B4628DE30F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61585" y="-573043"/>
            <a:ext cx="7134225" cy="2590800"/>
          </a:xfrm>
          <a:prstGeom prst="rect">
            <a:avLst/>
          </a:prstGeom>
        </p:spPr>
      </p:pic>
      <p:cxnSp>
        <p:nvCxnSpPr>
          <p:cNvPr id="51" name="Straight Connector 50">
            <a:extLst>
              <a:ext uri="{FF2B5EF4-FFF2-40B4-BE49-F238E27FC236}">
                <a16:creationId xmlns:a16="http://schemas.microsoft.com/office/drawing/2014/main" id="{ABFE2A89-ABF8-48B9-82CF-7518E76653CD}"/>
              </a:ext>
            </a:extLst>
          </p:cNvPr>
          <p:cNvCxnSpPr/>
          <p:nvPr userDrawn="1"/>
        </p:nvCxnSpPr>
        <p:spPr>
          <a:xfrm>
            <a:off x="0" y="1470050"/>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851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A6F54-C467-4BC1-BE26-1B583C09C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8F5DA-C5BF-48C6-903A-B0FF18CC7F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060719-1FD1-4027-9FDC-FC4441E760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7F8A0B55-1619-40BF-A362-B460074CE1C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3" name="Rectangle 12">
            <a:extLst>
              <a:ext uri="{FF2B5EF4-FFF2-40B4-BE49-F238E27FC236}">
                <a16:creationId xmlns:a16="http://schemas.microsoft.com/office/drawing/2014/main" id="{C768BCF7-CBF6-4E30-BBF7-391CD1DAB44F}"/>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0A4BF75-EF42-4B16-B4AB-B7C262601D9B}"/>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D385299E-4ED8-46A7-BE71-6C52C92404A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67740125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3710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5101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2110132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F1AD-2CB8-406C-8FE7-C2CF42120A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890DB5-F5AE-49F0-8967-0CE6EBABD1E4}"/>
              </a:ext>
            </a:extLst>
          </p:cNvPr>
          <p:cNvSpPr>
            <a:spLocks noGrp="1"/>
          </p:cNvSpPr>
          <p:nvPr>
            <p:ph type="body" idx="1"/>
          </p:nvPr>
        </p:nvSpPr>
        <p:spPr>
          <a:xfrm>
            <a:off x="839788" y="1681163"/>
            <a:ext cx="5157787" cy="823912"/>
          </a:xfrm>
        </p:spPr>
        <p:txBody>
          <a:bodyPr anchor="b"/>
          <a:lstStyle>
            <a:lvl1pPr marL="0" indent="0">
              <a:buNone/>
              <a:defRPr sz="2400" b="0">
                <a:solidFill>
                  <a:srgbClr val="41B9B6"/>
                </a:solidFill>
                <a:latin typeface="Ubuntu" panose="020B05040306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239B74-48A5-4496-A2A9-0CA15D150E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69BAB2-1541-42B4-9B1D-DDB193AECC9E}"/>
              </a:ext>
            </a:extLst>
          </p:cNvPr>
          <p:cNvSpPr>
            <a:spLocks noGrp="1"/>
          </p:cNvSpPr>
          <p:nvPr>
            <p:ph type="body" sz="quarter" idx="3"/>
          </p:nvPr>
        </p:nvSpPr>
        <p:spPr>
          <a:xfrm>
            <a:off x="6172200" y="1681163"/>
            <a:ext cx="5183188" cy="823912"/>
          </a:xfrm>
        </p:spPr>
        <p:txBody>
          <a:bodyPr anchor="b"/>
          <a:lstStyle>
            <a:lvl1pPr marL="0" indent="0">
              <a:buNone/>
              <a:defRPr sz="2400" b="0">
                <a:solidFill>
                  <a:srgbClr val="41B9B6"/>
                </a:solidFill>
                <a:latin typeface="Ubuntu" panose="020B05040306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2CF298-090B-4B26-8F27-6B4174ABF9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F84F73F2-F0D5-4EFD-B0AE-3B30D3DE95F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5" name="Rectangle 14">
            <a:extLst>
              <a:ext uri="{FF2B5EF4-FFF2-40B4-BE49-F238E27FC236}">
                <a16:creationId xmlns:a16="http://schemas.microsoft.com/office/drawing/2014/main" id="{32AEA9E0-58BC-4CB3-9561-EBDF89416534}"/>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B0CD39B-409B-42E5-8B76-0A2C7E165508}"/>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234CEA72-E433-4F1B-8894-38E345EDEE9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1498289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549F-49B6-4634-AAE6-1212E1F640CC}"/>
              </a:ext>
            </a:extLst>
          </p:cNvPr>
          <p:cNvSpPr>
            <a:spLocks noGrp="1"/>
          </p:cNvSpPr>
          <p:nvPr>
            <p:ph type="title"/>
          </p:nvPr>
        </p:nvSpPr>
        <p:spPr/>
        <p:txBody>
          <a:bodyPr/>
          <a:lstStyle/>
          <a:p>
            <a:r>
              <a:rPr lang="en-US"/>
              <a:t>Click to edit Master title style</a:t>
            </a:r>
          </a:p>
        </p:txBody>
      </p:sp>
      <p:pic>
        <p:nvPicPr>
          <p:cNvPr id="7" name="Graphic 6">
            <a:extLst>
              <a:ext uri="{FF2B5EF4-FFF2-40B4-BE49-F238E27FC236}">
                <a16:creationId xmlns:a16="http://schemas.microsoft.com/office/drawing/2014/main" id="{BC18445E-06D5-429C-A591-0F65B3779B7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1" name="Rectangle 10">
            <a:extLst>
              <a:ext uri="{FF2B5EF4-FFF2-40B4-BE49-F238E27FC236}">
                <a16:creationId xmlns:a16="http://schemas.microsoft.com/office/drawing/2014/main" id="{725A4DE6-A54A-40F3-8B43-0CA7FA36DFB1}"/>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691B095F-5459-42F7-AE0B-3F419FB184A7}"/>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3887715C-CFFE-4B01-BF3C-2624E16DF8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2103809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497202D-D223-4E56-8BE5-E5013BD8154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0" name="Rectangle 9">
            <a:extLst>
              <a:ext uri="{FF2B5EF4-FFF2-40B4-BE49-F238E27FC236}">
                <a16:creationId xmlns:a16="http://schemas.microsoft.com/office/drawing/2014/main" id="{875C4052-E0AC-4590-ABE5-E168A451D32C}"/>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D839722-E598-4BA9-BB81-8C0716939C9A}"/>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B242D5A-82F1-431E-8F15-BB83A91E5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626602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6A79-88FB-49A0-AD9E-E567EAD819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2DB1CD-033B-4D72-9A15-91BE36A2E4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2EEFA7-D38B-4BB2-B6F6-C2396FB12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Graphic 8">
            <a:extLst>
              <a:ext uri="{FF2B5EF4-FFF2-40B4-BE49-F238E27FC236}">
                <a16:creationId xmlns:a16="http://schemas.microsoft.com/office/drawing/2014/main" id="{C3CF0F86-CA88-442F-BE63-AFCED58B0E0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0" name="Rectangle 9">
            <a:extLst>
              <a:ext uri="{FF2B5EF4-FFF2-40B4-BE49-F238E27FC236}">
                <a16:creationId xmlns:a16="http://schemas.microsoft.com/office/drawing/2014/main" id="{7B803515-F657-4956-8439-78DE6363015F}"/>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6E9ABD9-38D7-49A3-8878-855D275641FD}"/>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42D8CFED-CEC0-4175-93CB-AE8E3F0CBD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1188174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1F58-9473-459D-B927-BC25C3C2C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1E6C1A-2350-4929-8875-378DF3E0C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2C83194-EA51-4784-98ED-077A865C3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Graphic 8">
            <a:extLst>
              <a:ext uri="{FF2B5EF4-FFF2-40B4-BE49-F238E27FC236}">
                <a16:creationId xmlns:a16="http://schemas.microsoft.com/office/drawing/2014/main" id="{896B75EA-647E-47A6-A2B9-4E6CCF70CD5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3" name="Rectangle 12">
            <a:extLst>
              <a:ext uri="{FF2B5EF4-FFF2-40B4-BE49-F238E27FC236}">
                <a16:creationId xmlns:a16="http://schemas.microsoft.com/office/drawing/2014/main" id="{128F5C7F-67AE-4AA2-A4DA-DC4C3774DB4B}"/>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0571ECC-0382-4E4B-92FF-ACA38FBE06B4}"/>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58077E97-8309-45F0-A889-7D89C1F8A81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1538072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8409-B48F-44AC-94F0-B2CEB677AF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DA07A4-4EA2-4517-90C7-F1B8DCEDFF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AC98006E-A869-47D8-9351-EAA301B6D42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2" name="Rectangle 11">
            <a:extLst>
              <a:ext uri="{FF2B5EF4-FFF2-40B4-BE49-F238E27FC236}">
                <a16:creationId xmlns:a16="http://schemas.microsoft.com/office/drawing/2014/main" id="{FE296A5A-81EE-4309-A8BF-4EE11883AADE}"/>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809C277-CBCF-4960-A69C-256B959FAF28}"/>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6A61E209-D0FA-4656-8755-686C8F190A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369285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E2D07-45CD-4BB4-AB78-55457C646A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ACB7B2-B0D6-4674-AF6E-315F46F1F1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8CE7EB99-C9FC-4747-A9A9-91022DB3BD5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2" name="Rectangle 11">
            <a:extLst>
              <a:ext uri="{FF2B5EF4-FFF2-40B4-BE49-F238E27FC236}">
                <a16:creationId xmlns:a16="http://schemas.microsoft.com/office/drawing/2014/main" id="{4E3A0172-02B7-4F11-93EA-C034DAA02E3A}"/>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14B4933-409B-4B6F-8351-3669EE12D6EB}"/>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B39BD11E-0043-4317-90CD-8BFE846137F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3784711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835494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2407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B87F-3CCC-4B1C-8B43-7410C19C6116}"/>
              </a:ext>
            </a:extLst>
          </p:cNvPr>
          <p:cNvSpPr>
            <a:spLocks noGrp="1"/>
          </p:cNvSpPr>
          <p:nvPr>
            <p:ph type="ctrTitle"/>
          </p:nvPr>
        </p:nvSpPr>
        <p:spPr>
          <a:xfrm>
            <a:off x="1524000" y="1436490"/>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17302B-2194-4EAC-92B2-F989F2F1C9DB}"/>
              </a:ext>
            </a:extLst>
          </p:cNvPr>
          <p:cNvSpPr>
            <a:spLocks noGrp="1"/>
          </p:cNvSpPr>
          <p:nvPr>
            <p:ph type="subTitle" idx="1"/>
          </p:nvPr>
        </p:nvSpPr>
        <p:spPr>
          <a:xfrm>
            <a:off x="1524000" y="390907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descr="A room filled with furniture and a large window&#10;&#10;Description automatically generated">
            <a:extLst>
              <a:ext uri="{FF2B5EF4-FFF2-40B4-BE49-F238E27FC236}">
                <a16:creationId xmlns:a16="http://schemas.microsoft.com/office/drawing/2014/main" id="{5A258232-1F13-4C35-B4FC-BCB48B07F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163097"/>
          </a:xfrm>
          <a:prstGeom prst="rect">
            <a:avLst/>
          </a:prstGeom>
        </p:spPr>
      </p:pic>
      <p:pic>
        <p:nvPicPr>
          <p:cNvPr id="19" name="Graphic 18">
            <a:extLst>
              <a:ext uri="{FF2B5EF4-FFF2-40B4-BE49-F238E27FC236}">
                <a16:creationId xmlns:a16="http://schemas.microsoft.com/office/drawing/2014/main" id="{B7AC8972-0A13-4522-8497-57308CD541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1543369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539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6375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5794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736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90965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71465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71549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646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47301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5014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9" name="Picture 18" descr="A close up of a person&#10;&#10;Description automatically generated">
            <a:extLst>
              <a:ext uri="{FF2B5EF4-FFF2-40B4-BE49-F238E27FC236}">
                <a16:creationId xmlns:a16="http://schemas.microsoft.com/office/drawing/2014/main" id="{C386D57E-DC69-46E9-B669-83934CF3BB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163097"/>
          </a:xfrm>
          <a:prstGeom prst="rect">
            <a:avLst/>
          </a:prstGeom>
        </p:spPr>
      </p:pic>
      <p:sp>
        <p:nvSpPr>
          <p:cNvPr id="20" name="Title 1">
            <a:extLst>
              <a:ext uri="{FF2B5EF4-FFF2-40B4-BE49-F238E27FC236}">
                <a16:creationId xmlns:a16="http://schemas.microsoft.com/office/drawing/2014/main" id="{3E623066-A720-4B35-A4AA-AF3A9335D5A1}"/>
              </a:ext>
            </a:extLst>
          </p:cNvPr>
          <p:cNvSpPr>
            <a:spLocks noGrp="1"/>
          </p:cNvSpPr>
          <p:nvPr>
            <p:ph type="ctrTitle"/>
          </p:nvPr>
        </p:nvSpPr>
        <p:spPr>
          <a:xfrm>
            <a:off x="1524000" y="1436490"/>
            <a:ext cx="9144000" cy="2387600"/>
          </a:xfrm>
        </p:spPr>
        <p:txBody>
          <a:bodyPr anchor="b"/>
          <a:lstStyle>
            <a:lvl1pPr algn="ctr">
              <a:defRPr sz="6000"/>
            </a:lvl1pPr>
          </a:lstStyle>
          <a:p>
            <a:r>
              <a:rPr lang="en-US"/>
              <a:t>Click to edit Master title style</a:t>
            </a:r>
          </a:p>
        </p:txBody>
      </p:sp>
      <p:sp>
        <p:nvSpPr>
          <p:cNvPr id="21" name="Subtitle 2">
            <a:extLst>
              <a:ext uri="{FF2B5EF4-FFF2-40B4-BE49-F238E27FC236}">
                <a16:creationId xmlns:a16="http://schemas.microsoft.com/office/drawing/2014/main" id="{2E6EACD3-E67A-42AC-A9CD-21F03B928BF9}"/>
              </a:ext>
            </a:extLst>
          </p:cNvPr>
          <p:cNvSpPr>
            <a:spLocks noGrp="1"/>
          </p:cNvSpPr>
          <p:nvPr>
            <p:ph type="subTitle" idx="1"/>
          </p:nvPr>
        </p:nvSpPr>
        <p:spPr>
          <a:xfrm>
            <a:off x="1524000" y="390907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3" name="Graphic 22">
            <a:extLst>
              <a:ext uri="{FF2B5EF4-FFF2-40B4-BE49-F238E27FC236}">
                <a16:creationId xmlns:a16="http://schemas.microsoft.com/office/drawing/2014/main" id="{2CBF8C9F-C8BA-444D-B4C5-DB52E4BC50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39494339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16555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34387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04152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88159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60719950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5842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0763595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1414010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7017322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5349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descr="A close up of a wire fence&#10;&#10;Description automatically generated">
            <a:extLst>
              <a:ext uri="{FF2B5EF4-FFF2-40B4-BE49-F238E27FC236}">
                <a16:creationId xmlns:a16="http://schemas.microsoft.com/office/drawing/2014/main" id="{3EA04154-B047-4E3F-8C65-31EC550AAD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163097"/>
          </a:xfrm>
          <a:prstGeom prst="rect">
            <a:avLst/>
          </a:prstGeom>
        </p:spPr>
      </p:pic>
      <p:sp>
        <p:nvSpPr>
          <p:cNvPr id="16" name="Title 1">
            <a:extLst>
              <a:ext uri="{FF2B5EF4-FFF2-40B4-BE49-F238E27FC236}">
                <a16:creationId xmlns:a16="http://schemas.microsoft.com/office/drawing/2014/main" id="{B1EE8344-1466-4FA2-8EE4-838244F5F737}"/>
              </a:ext>
            </a:extLst>
          </p:cNvPr>
          <p:cNvSpPr>
            <a:spLocks noGrp="1"/>
          </p:cNvSpPr>
          <p:nvPr>
            <p:ph type="ctrTitle"/>
          </p:nvPr>
        </p:nvSpPr>
        <p:spPr>
          <a:xfrm>
            <a:off x="1524000" y="1436490"/>
            <a:ext cx="9144000" cy="2387600"/>
          </a:xfrm>
        </p:spPr>
        <p:txBody>
          <a:bodyPr anchor="b"/>
          <a:lstStyle>
            <a:lvl1pPr algn="ctr">
              <a:defRPr sz="6000"/>
            </a:lvl1pPr>
          </a:lstStyle>
          <a:p>
            <a:r>
              <a:rPr lang="en-US"/>
              <a:t>Click to edit Master title style</a:t>
            </a:r>
          </a:p>
        </p:txBody>
      </p:sp>
      <p:sp>
        <p:nvSpPr>
          <p:cNvPr id="17" name="Subtitle 2">
            <a:extLst>
              <a:ext uri="{FF2B5EF4-FFF2-40B4-BE49-F238E27FC236}">
                <a16:creationId xmlns:a16="http://schemas.microsoft.com/office/drawing/2014/main" id="{8168CF4E-319A-4E50-B1CA-85CD56ABCE47}"/>
              </a:ext>
            </a:extLst>
          </p:cNvPr>
          <p:cNvSpPr>
            <a:spLocks noGrp="1"/>
          </p:cNvSpPr>
          <p:nvPr>
            <p:ph type="subTitle" idx="1"/>
          </p:nvPr>
        </p:nvSpPr>
        <p:spPr>
          <a:xfrm>
            <a:off x="1524000" y="390907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9" name="Graphic 18">
            <a:extLst>
              <a:ext uri="{FF2B5EF4-FFF2-40B4-BE49-F238E27FC236}">
                <a16:creationId xmlns:a16="http://schemas.microsoft.com/office/drawing/2014/main" id="{69B55E8A-F19E-4433-8CAE-3B2FEBF8154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9866353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0667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4193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6702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406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765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38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4992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59013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15636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a:t>Titles are set 36pt Segoe UI</a:t>
            </a:r>
          </a:p>
        </p:txBody>
      </p:sp>
      <p:sp>
        <p:nvSpPr>
          <p:cNvPr id="4" name="Content Placeholder 3"/>
          <p:cNvSpPr>
            <a:spLocks noGrp="1"/>
          </p:cNvSpPr>
          <p:nvPr>
            <p:ph sz="quarter" idx="10" hasCustomPrompt="1"/>
          </p:nvPr>
        </p:nvSpPr>
        <p:spPr>
          <a:xfrm>
            <a:off x="429371" y="2030209"/>
            <a:ext cx="11015133" cy="574453"/>
          </a:xfrm>
        </p:spPr>
        <p:txBody>
          <a:bodyPr anchor="b"/>
          <a:lstStyle>
            <a:lvl1pPr marL="0" indent="0">
              <a:buNone/>
              <a:defRPr sz="3733" b="0" i="0">
                <a:solidFill>
                  <a:schemeClr val="accent1"/>
                </a:solidFill>
                <a:latin typeface="Segoe UI Light" charset="0"/>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a:t>
            </a:r>
          </a:p>
        </p:txBody>
      </p:sp>
      <p:sp>
        <p:nvSpPr>
          <p:cNvPr id="5" name="Content Placeholder 3"/>
          <p:cNvSpPr>
            <a:spLocks noGrp="1"/>
          </p:cNvSpPr>
          <p:nvPr>
            <p:ph sz="quarter" idx="11" hasCustomPrompt="1"/>
          </p:nvPr>
        </p:nvSpPr>
        <p:spPr>
          <a:xfrm>
            <a:off x="429371" y="2602704"/>
            <a:ext cx="11015133" cy="328231"/>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6" name="Content Placeholder 3"/>
          <p:cNvSpPr>
            <a:spLocks noGrp="1"/>
          </p:cNvSpPr>
          <p:nvPr>
            <p:ph sz="quarter" idx="12" hasCustomPrompt="1"/>
          </p:nvPr>
        </p:nvSpPr>
        <p:spPr>
          <a:xfrm>
            <a:off x="429371" y="3569268"/>
            <a:ext cx="11015133" cy="410433"/>
          </a:xfrm>
        </p:spPr>
        <p:txBody>
          <a:bodyPr anchor="b"/>
          <a:lstStyle>
            <a:lvl1pPr marL="0" indent="0">
              <a:buNone/>
              <a:defRPr sz="2667" b="0" i="0">
                <a:solidFill>
                  <a:schemeClr val="tx1"/>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Two Style</a:t>
            </a:r>
          </a:p>
        </p:txBody>
      </p:sp>
      <p:sp>
        <p:nvSpPr>
          <p:cNvPr id="7" name="Content Placeholder 3"/>
          <p:cNvSpPr>
            <a:spLocks noGrp="1"/>
          </p:cNvSpPr>
          <p:nvPr>
            <p:ph sz="quarter" idx="13" hasCustomPrompt="1"/>
          </p:nvPr>
        </p:nvSpPr>
        <p:spPr>
          <a:xfrm>
            <a:off x="429371" y="3977744"/>
            <a:ext cx="11015133" cy="328231"/>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
        <p:nvSpPr>
          <p:cNvPr id="8" name="Content Placeholder 3"/>
          <p:cNvSpPr>
            <a:spLocks noGrp="1"/>
          </p:cNvSpPr>
          <p:nvPr>
            <p:ph sz="quarter" idx="14" hasCustomPrompt="1"/>
          </p:nvPr>
        </p:nvSpPr>
        <p:spPr>
          <a:xfrm>
            <a:off x="429371" y="5030747"/>
            <a:ext cx="11015133" cy="287323"/>
          </a:xfrm>
        </p:spPr>
        <p:txBody>
          <a:bodyPr anchor="b"/>
          <a:lstStyle>
            <a:lvl1pPr marL="0" indent="0">
              <a:buNone/>
              <a:defRPr sz="1867" b="1" i="0">
                <a:solidFill>
                  <a:schemeClr val="accent3"/>
                </a:solidFill>
                <a:latin typeface="+mn-lt"/>
                <a:ea typeface="Segoe UI Light" charset="0"/>
                <a:cs typeface="Segoe UI Light" charset="0"/>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THREE STYLE</a:t>
            </a:r>
          </a:p>
        </p:txBody>
      </p:sp>
      <p:sp>
        <p:nvSpPr>
          <p:cNvPr id="9" name="Content Placeholder 3"/>
          <p:cNvSpPr>
            <a:spLocks noGrp="1"/>
          </p:cNvSpPr>
          <p:nvPr>
            <p:ph sz="quarter" idx="15" hasCustomPrompt="1"/>
          </p:nvPr>
        </p:nvSpPr>
        <p:spPr>
          <a:xfrm>
            <a:off x="429371" y="5316114"/>
            <a:ext cx="11015133" cy="328231"/>
          </a:xfrm>
        </p:spPr>
        <p:txBody>
          <a:bodyPr/>
          <a:lstStyle>
            <a:lvl1pPr marL="0" indent="0">
              <a:buNone/>
              <a:defRPr sz="2133">
                <a:solidFill>
                  <a:schemeClr val="tx1"/>
                </a:solidFill>
              </a:defRPr>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Body content, 16pt Segoe UI (gray)</a:t>
            </a:r>
          </a:p>
        </p:txBody>
      </p:sp>
    </p:spTree>
    <p:extLst>
      <p:ext uri="{BB962C8B-B14F-4D97-AF65-F5344CB8AC3E}">
        <p14:creationId xmlns:p14="http://schemas.microsoft.com/office/powerpoint/2010/main" val="4284242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0FD64B4-402C-47FD-831B-A0FF0495AAB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1" name="Rectangle 10">
            <a:extLst>
              <a:ext uri="{FF2B5EF4-FFF2-40B4-BE49-F238E27FC236}">
                <a16:creationId xmlns:a16="http://schemas.microsoft.com/office/drawing/2014/main" id="{DBE54098-7B8E-4ED4-8437-F2F6F693FF3A}"/>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E6C95-576B-4F02-8B33-400D9A1D30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BC9FB-3A75-4636-B014-F059BD4E13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44D614E3-B528-495A-84D4-33FB2D1028C5}"/>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4275597-5C97-4226-9D60-AFEDCF71810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5464655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1000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pic>
        <p:nvPicPr>
          <p:cNvPr id="6" name="MS logo white - EMF" descr="Microsoft logo white text version">
            <a:extLst>
              <a:ext uri="{FF2B5EF4-FFF2-40B4-BE49-F238E27FC236}">
                <a16:creationId xmlns:a16="http://schemas.microsoft.com/office/drawing/2014/main" id="{0DF4042F-40B2-431A-A5FD-DDFFB0AEE75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extBox 8">
            <a:extLst>
              <a:ext uri="{FF2B5EF4-FFF2-40B4-BE49-F238E27FC236}">
                <a16:creationId xmlns:a16="http://schemas.microsoft.com/office/drawing/2014/main" id="{ACD92AB3-7F4F-475C-B5D2-EF442313F78F}"/>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0" name="Picture 9">
            <a:extLst>
              <a:ext uri="{FF2B5EF4-FFF2-40B4-BE49-F238E27FC236}">
                <a16:creationId xmlns:a16="http://schemas.microsoft.com/office/drawing/2014/main" id="{376A9C57-36A9-4BDC-AD43-A6B873A55853}"/>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2" name="Picture 11">
            <a:extLst>
              <a:ext uri="{FF2B5EF4-FFF2-40B4-BE49-F238E27FC236}">
                <a16:creationId xmlns:a16="http://schemas.microsoft.com/office/drawing/2014/main" id="{4B91ED8A-3D1D-4D78-B16F-866FB5B45A11}"/>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920010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767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292602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58868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8"/>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2"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43886928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6858000"/>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492443"/>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7"/>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434790"/>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3" y="1198937"/>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81769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0" y="3429000"/>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053743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760843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3328296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9D725F8F-5DF2-4C56-9D10-B7F7D5B5631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18" name="Rectangle 17">
            <a:extLst>
              <a:ext uri="{FF2B5EF4-FFF2-40B4-BE49-F238E27FC236}">
                <a16:creationId xmlns:a16="http://schemas.microsoft.com/office/drawing/2014/main" id="{4B3D9033-2FB0-4953-886A-338D97AF1604}"/>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E6C95-576B-4F02-8B33-400D9A1D30CC}"/>
              </a:ext>
            </a:extLst>
          </p:cNvPr>
          <p:cNvSpPr>
            <a:spLocks noGrp="1"/>
          </p:cNvSpPr>
          <p:nvPr>
            <p:ph type="title"/>
          </p:nvPr>
        </p:nvSpPr>
        <p:spPr>
          <a:xfrm>
            <a:off x="838199" y="365125"/>
            <a:ext cx="790785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4BBC9FB-3A75-4636-B014-F059BD4E1351}"/>
              </a:ext>
            </a:extLst>
          </p:cNvPr>
          <p:cNvSpPr>
            <a:spLocks noGrp="1"/>
          </p:cNvSpPr>
          <p:nvPr>
            <p:ph idx="1"/>
          </p:nvPr>
        </p:nvSpPr>
        <p:spPr>
          <a:xfrm>
            <a:off x="838200" y="1825625"/>
            <a:ext cx="790785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A person looking at the camera&#10;&#10;Description automatically generated">
            <a:extLst>
              <a:ext uri="{FF2B5EF4-FFF2-40B4-BE49-F238E27FC236}">
                <a16:creationId xmlns:a16="http://schemas.microsoft.com/office/drawing/2014/main" id="{DEF9323D-B517-47AF-B2F5-0B65B346540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7306" y="0"/>
            <a:ext cx="2898849" cy="6412253"/>
          </a:xfrm>
          <a:prstGeom prst="rect">
            <a:avLst/>
          </a:prstGeom>
        </p:spPr>
      </p:pic>
      <p:cxnSp>
        <p:nvCxnSpPr>
          <p:cNvPr id="7" name="Straight Connector 6">
            <a:extLst>
              <a:ext uri="{FF2B5EF4-FFF2-40B4-BE49-F238E27FC236}">
                <a16:creationId xmlns:a16="http://schemas.microsoft.com/office/drawing/2014/main" id="{44D614E3-B528-495A-84D4-33FB2D1028C5}"/>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FD9C2B53-185C-41FA-80F0-709F02F268A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6129572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18265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066521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9731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60250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0"/>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36774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551194"/>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2646188"/>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930977"/>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8"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6" y="4628562"/>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3499328296"/>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176834"/>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47370209"/>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7163537"/>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3"/>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384442036"/>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457143755"/>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4A4E034-E827-4356-AFEB-6139CFF1510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 t="1" r="12436" b="62643"/>
          <a:stretch/>
        </p:blipFill>
        <p:spPr>
          <a:xfrm>
            <a:off x="3037502" y="5771211"/>
            <a:ext cx="6998677" cy="1097280"/>
          </a:xfrm>
          <a:prstGeom prst="rect">
            <a:avLst/>
          </a:prstGeom>
        </p:spPr>
      </p:pic>
      <p:sp>
        <p:nvSpPr>
          <p:cNvPr id="8" name="Rectangle 7">
            <a:extLst>
              <a:ext uri="{FF2B5EF4-FFF2-40B4-BE49-F238E27FC236}">
                <a16:creationId xmlns:a16="http://schemas.microsoft.com/office/drawing/2014/main" id="{01812B5A-C6E7-4AAA-B759-578074D1DF9D}"/>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FC27629-15B1-4FE9-A79F-F9740368271F}"/>
              </a:ext>
            </a:extLst>
          </p:cNvPr>
          <p:cNvSpPr>
            <a:spLocks noGrp="1"/>
          </p:cNvSpPr>
          <p:nvPr>
            <p:ph type="title"/>
          </p:nvPr>
        </p:nvSpPr>
        <p:spPr>
          <a:xfrm>
            <a:off x="838199" y="365125"/>
            <a:ext cx="7907855" cy="1325563"/>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4A6C0D14-B434-4CC7-A988-49C021DB5EBF}"/>
              </a:ext>
            </a:extLst>
          </p:cNvPr>
          <p:cNvSpPr>
            <a:spLocks noGrp="1"/>
          </p:cNvSpPr>
          <p:nvPr>
            <p:ph idx="1"/>
          </p:nvPr>
        </p:nvSpPr>
        <p:spPr>
          <a:xfrm>
            <a:off x="838200" y="1825625"/>
            <a:ext cx="790785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A person sitting on a couch&#10;&#10;Description automatically generated">
            <a:extLst>
              <a:ext uri="{FF2B5EF4-FFF2-40B4-BE49-F238E27FC236}">
                <a16:creationId xmlns:a16="http://schemas.microsoft.com/office/drawing/2014/main" id="{39F4F790-6C8F-44D0-B578-1808D64C22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05533" y="0"/>
            <a:ext cx="2890623" cy="6412256"/>
          </a:xfrm>
          <a:prstGeom prst="rect">
            <a:avLst/>
          </a:prstGeom>
        </p:spPr>
      </p:pic>
      <p:cxnSp>
        <p:nvCxnSpPr>
          <p:cNvPr id="7" name="Straight Connector 6">
            <a:extLst>
              <a:ext uri="{FF2B5EF4-FFF2-40B4-BE49-F238E27FC236}">
                <a16:creationId xmlns:a16="http://schemas.microsoft.com/office/drawing/2014/main" id="{44D614E3-B528-495A-84D4-33FB2D1028C5}"/>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96E2E45E-2951-4C48-97BD-C2CC3964FEB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26373131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6523569"/>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295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7146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8033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15540474"/>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791401079"/>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569439715"/>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92551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5241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861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20" name="Picture 19" descr="A person standing in a room&#10;&#10;Description automatically generated">
            <a:extLst>
              <a:ext uri="{FF2B5EF4-FFF2-40B4-BE49-F238E27FC236}">
                <a16:creationId xmlns:a16="http://schemas.microsoft.com/office/drawing/2014/main" id="{4C5ADB24-00C7-4377-B5D3-7AE2DC1708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5812" y="0"/>
            <a:ext cx="2896188" cy="6411270"/>
          </a:xfrm>
          <a:prstGeom prst="rect">
            <a:avLst/>
          </a:prstGeom>
        </p:spPr>
      </p:pic>
      <p:sp>
        <p:nvSpPr>
          <p:cNvPr id="13" name="Title 1">
            <a:extLst>
              <a:ext uri="{FF2B5EF4-FFF2-40B4-BE49-F238E27FC236}">
                <a16:creationId xmlns:a16="http://schemas.microsoft.com/office/drawing/2014/main" id="{ABE657B0-B8DB-4D01-A3D9-02D8D87634CB}"/>
              </a:ext>
            </a:extLst>
          </p:cNvPr>
          <p:cNvSpPr>
            <a:spLocks noGrp="1"/>
          </p:cNvSpPr>
          <p:nvPr>
            <p:ph type="title"/>
          </p:nvPr>
        </p:nvSpPr>
        <p:spPr>
          <a:xfrm>
            <a:off x="838199" y="365125"/>
            <a:ext cx="7907855" cy="1325563"/>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E30B69BE-F276-42EE-8C57-9AF932AFED4A}"/>
              </a:ext>
            </a:extLst>
          </p:cNvPr>
          <p:cNvSpPr>
            <a:spLocks noGrp="1"/>
          </p:cNvSpPr>
          <p:nvPr>
            <p:ph idx="1"/>
          </p:nvPr>
        </p:nvSpPr>
        <p:spPr>
          <a:xfrm>
            <a:off x="838200" y="1825625"/>
            <a:ext cx="790785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Graphic 15">
            <a:extLst>
              <a:ext uri="{FF2B5EF4-FFF2-40B4-BE49-F238E27FC236}">
                <a16:creationId xmlns:a16="http://schemas.microsoft.com/office/drawing/2014/main" id="{0B6FFA92-C3D7-4CFE-B781-C98A9E9F44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 t="1" r="12436" b="62643"/>
          <a:stretch/>
        </p:blipFill>
        <p:spPr>
          <a:xfrm>
            <a:off x="3037502" y="5771211"/>
            <a:ext cx="6998677" cy="1097280"/>
          </a:xfrm>
          <a:prstGeom prst="rect">
            <a:avLst/>
          </a:prstGeom>
        </p:spPr>
      </p:pic>
      <p:sp>
        <p:nvSpPr>
          <p:cNvPr id="17" name="Rectangle 16">
            <a:extLst>
              <a:ext uri="{FF2B5EF4-FFF2-40B4-BE49-F238E27FC236}">
                <a16:creationId xmlns:a16="http://schemas.microsoft.com/office/drawing/2014/main" id="{64A9C1AB-A159-4DB9-874E-D142DF5FDC52}"/>
              </a:ext>
            </a:extLst>
          </p:cNvPr>
          <p:cNvSpPr/>
          <p:nvPr userDrawn="1"/>
        </p:nvSpPr>
        <p:spPr>
          <a:xfrm>
            <a:off x="8868773" y="6414232"/>
            <a:ext cx="1714500" cy="445742"/>
          </a:xfrm>
          <a:prstGeom prst="rect">
            <a:avLst/>
          </a:prstGeom>
          <a:gradFill>
            <a:gsLst>
              <a:gs pos="0">
                <a:schemeClr val="bg1">
                  <a:alpha val="0"/>
                </a:schemeClr>
              </a:gs>
              <a:gs pos="4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4D614E3-B528-495A-84D4-33FB2D1028C5}"/>
              </a:ext>
            </a:extLst>
          </p:cNvPr>
          <p:cNvCxnSpPr/>
          <p:nvPr userDrawn="1"/>
        </p:nvCxnSpPr>
        <p:spPr>
          <a:xfrm>
            <a:off x="0" y="6412257"/>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1F57B5C1-2C31-4268-8E16-DFACFA9352D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86871" y="6520009"/>
            <a:ext cx="1454436" cy="255086"/>
          </a:xfrm>
          <a:prstGeom prst="rect">
            <a:avLst/>
          </a:prstGeom>
        </p:spPr>
      </p:pic>
    </p:spTree>
    <p:extLst>
      <p:ext uri="{BB962C8B-B14F-4D97-AF65-F5344CB8AC3E}">
        <p14:creationId xmlns:p14="http://schemas.microsoft.com/office/powerpoint/2010/main" val="19876758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667538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32019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03976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6484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287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88893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7018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6"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6"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2767991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0726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85431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70B8FB9F-345A-4F37-A618-6D888CBDB2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86871" y="6520009"/>
            <a:ext cx="1454436" cy="255086"/>
          </a:xfrm>
          <a:prstGeom prst="rect">
            <a:avLst/>
          </a:prstGeom>
        </p:spPr>
      </p:pic>
      <p:sp>
        <p:nvSpPr>
          <p:cNvPr id="2" name="Title 1">
            <a:extLst>
              <a:ext uri="{FF2B5EF4-FFF2-40B4-BE49-F238E27FC236}">
                <a16:creationId xmlns:a16="http://schemas.microsoft.com/office/drawing/2014/main" id="{B86FFC4C-EB65-4714-8EBA-09221BBD7F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533D93-5E4B-4C3A-A7CB-1F46454E90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3" name="Graphic 42">
            <a:extLst>
              <a:ext uri="{FF2B5EF4-FFF2-40B4-BE49-F238E27FC236}">
                <a16:creationId xmlns:a16="http://schemas.microsoft.com/office/drawing/2014/main" id="{DB193019-F2DF-464C-87B1-DEC26FBAF04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61585" y="-564715"/>
            <a:ext cx="7134225" cy="4895850"/>
          </a:xfrm>
          <a:prstGeom prst="rect">
            <a:avLst/>
          </a:prstGeom>
        </p:spPr>
      </p:pic>
      <p:cxnSp>
        <p:nvCxnSpPr>
          <p:cNvPr id="44" name="Straight Connector 43">
            <a:extLst>
              <a:ext uri="{FF2B5EF4-FFF2-40B4-BE49-F238E27FC236}">
                <a16:creationId xmlns:a16="http://schemas.microsoft.com/office/drawing/2014/main" id="{417EEE15-2F40-4C35-A086-07861EB8CC85}"/>
              </a:ext>
            </a:extLst>
          </p:cNvPr>
          <p:cNvCxnSpPr/>
          <p:nvPr userDrawn="1"/>
        </p:nvCxnSpPr>
        <p:spPr>
          <a:xfrm>
            <a:off x="0" y="1470050"/>
            <a:ext cx="12192000" cy="0"/>
          </a:xfrm>
          <a:prstGeom prst="line">
            <a:avLst/>
          </a:prstGeom>
          <a:ln w="12700">
            <a:solidFill>
              <a:srgbClr val="E71D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8147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66127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084187"/>
            <a:ext cx="7171337" cy="1793090"/>
          </a:xfrm>
          <a:noFill/>
        </p:spPr>
        <p:txBody>
          <a:bodyPr lIns="0" tIns="91440" rIns="146304" bIns="91440" anchor="b" anchorCtr="0"/>
          <a:lstStyle>
            <a:lvl1pPr marL="0" indent="0">
              <a:defRPr sz="4800"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314246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56748712"/>
      </p:ext>
    </p:extLst>
  </p:cSld>
  <p:clrMapOvr>
    <a:masterClrMapping/>
  </p:clrMapOvr>
  <p:transition>
    <p:fade/>
  </p:transition>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5927560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4"/>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Tree>
    <p:extLst>
      <p:ext uri="{BB962C8B-B14F-4D97-AF65-F5344CB8AC3E}">
        <p14:creationId xmlns:p14="http://schemas.microsoft.com/office/powerpoint/2010/main" val="3722997330"/>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21795072"/>
      </p:ext>
    </p:extLst>
  </p:cSld>
  <p:clrMapOvr>
    <a:masterClrMapping/>
  </p:clrMapOvr>
  <p:transition>
    <p:fade/>
  </p:transition>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563634981"/>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8388162"/>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2992458"/>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2"/>
            <a:ext cx="1999609" cy="25244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1428094029"/>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image" Target="../media/image17.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54" Type="http://schemas.openxmlformats.org/officeDocument/2006/relationships/image" Target="../media/image29.emf"/><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3"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slideLayout" Target="../slideLayouts/slideLayout102.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D1F52C-E208-4C8F-8EEB-878FB1445E6D}"/>
              </a:ext>
            </a:extLst>
          </p:cNvPr>
          <p:cNvSpPr/>
          <p:nvPr userDrawn="1"/>
        </p:nvSpPr>
        <p:spPr>
          <a:xfrm>
            <a:off x="0" y="6176963"/>
            <a:ext cx="12192000" cy="681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B5FD045-012B-47E2-9E89-621DED489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DAC3D4-33FB-41A6-88C9-80EFED6E5C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DDF44C12-B22B-4457-AB22-7F86727549A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0693" y="6563579"/>
            <a:ext cx="1454435" cy="167945"/>
          </a:xfrm>
          <a:prstGeom prst="rect">
            <a:avLst/>
          </a:prstGeom>
        </p:spPr>
      </p:pic>
    </p:spTree>
    <p:extLst>
      <p:ext uri="{BB962C8B-B14F-4D97-AF65-F5344CB8AC3E}">
        <p14:creationId xmlns:p14="http://schemas.microsoft.com/office/powerpoint/2010/main" val="3251778125"/>
      </p:ext>
    </p:extLst>
  </p:cSld>
  <p:clrMap bg1="lt1" tx1="dk1" bg2="lt2" tx2="dk2" accent1="accent1" accent2="accent2" accent3="accent3" accent4="accent4" accent5="accent5" accent6="accent6" hlink="hlink" folHlink="folHlink"/>
  <p:sldLayoutIdLst>
    <p:sldLayoutId id="2147483685" r:id="rId1"/>
    <p:sldLayoutId id="2147483696" r:id="rId2"/>
    <p:sldLayoutId id="2147483697" r:id="rId3"/>
    <p:sldLayoutId id="2147483698" r:id="rId4"/>
    <p:sldLayoutId id="2147483686" r:id="rId5"/>
    <p:sldLayoutId id="2147483699" r:id="rId6"/>
    <p:sldLayoutId id="2147483702" r:id="rId7"/>
    <p:sldLayoutId id="2147483703"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4400" kern="1200">
          <a:solidFill>
            <a:schemeClr val="tx1"/>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Ubuntu Light" panose="020B03040306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Ubuntu Light" panose="020B03040306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 Light" panose="020B03040306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Light" panose="020B03040306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 Light" panose="020B03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3840986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4"/>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4"/>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641854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 id="2147483801" r:id="rId52"/>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cost-management-billing/costs/understand-cost-mgt-data"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mailto:Dorsey.Dustin@att.net" TargetMode="External"/><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hyperlink" Target="https://github.com/dustin-dorsey" TargetMode="External"/><Relationship Id="rId4" Type="http://schemas.openxmlformats.org/officeDocument/2006/relationships/hyperlink" Target="https://dustindorsey.com/" TargetMode="External"/><Relationship Id="rId9" Type="http://schemas.openxmlformats.org/officeDocument/2006/relationships/image" Target="../media/image35.jpe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docs.microsoft.com/en-us/power-bi/desktop-connect-azure-consumption-insight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pricing/hybrid-benefit/"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offers/ms-azr-0148p/"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cost-management-billing/" TargetMode="External"/><Relationship Id="rId7" Type="http://schemas.openxmlformats.org/officeDocument/2006/relationships/hyperlink" Target="https://docs.microsoft.com/en-us/azure/cost-management-billing/reservations/save-compute-costs-reservations"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azure.microsoft.com/en-us/offers/ms-azr-0148p/" TargetMode="External"/><Relationship Id="rId5" Type="http://schemas.openxmlformats.org/officeDocument/2006/relationships/hyperlink" Target="https://docs.microsoft.com/en-us/power-bi/desktop-connect-azure-consumption-insights" TargetMode="External"/><Relationship Id="rId4" Type="http://schemas.openxmlformats.org/officeDocument/2006/relationships/hyperlink" Target="https://docs.microsoft.com/en-us/azure/cost-management-billing/costs/understand-work-scop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cloud-adoption-framework/govern/guides/index"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hyperlink" Target="https://docs.microsoft.com/en-us/azure/governance/management-groups/overview" TargetMode="External"/><Relationship Id="rId4" Type="http://schemas.openxmlformats.org/officeDocument/2006/relationships/hyperlink" Target="https://docs.microsoft.com/en-us/azure/cost-management-billing/costs/aws-integration-manag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cost-management-billing/manage/consumption-api-overview"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s://docs.microsoft.com/en-us/azure/cost-management-billing/manage/usage-rate-card-overvie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E27BA4-142B-49F5-9D60-8AFA73D3A69F}"/>
              </a:ext>
            </a:extLst>
          </p:cNvPr>
          <p:cNvSpPr>
            <a:spLocks noGrp="1"/>
          </p:cNvSpPr>
          <p:nvPr>
            <p:ph type="ctrTitle"/>
          </p:nvPr>
        </p:nvSpPr>
        <p:spPr>
          <a:xfrm>
            <a:off x="1524000" y="1822080"/>
            <a:ext cx="9144000" cy="2387600"/>
          </a:xfrm>
        </p:spPr>
        <p:txBody>
          <a:bodyPr>
            <a:normAutofit/>
          </a:bodyPr>
          <a:lstStyle/>
          <a:p>
            <a:r>
              <a:rPr lang="en-US" sz="4400" i="1" dirty="0"/>
              <a:t>Azure Cost Management</a:t>
            </a:r>
            <a:endParaRPr lang="en-US" sz="4400" dirty="0"/>
          </a:p>
        </p:txBody>
      </p:sp>
    </p:spTree>
    <p:extLst>
      <p:ext uri="{BB962C8B-B14F-4D97-AF65-F5344CB8AC3E}">
        <p14:creationId xmlns:p14="http://schemas.microsoft.com/office/powerpoint/2010/main" val="108856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Azure Governance Considerations</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5296344" cy="2554545"/>
          </a:xfrm>
          <a:prstGeom prst="rect">
            <a:avLst/>
          </a:prstGeom>
        </p:spPr>
        <p:txBody>
          <a:bodyPr wrap="square">
            <a:spAutoFit/>
          </a:bodyPr>
          <a:lstStyle/>
          <a:p>
            <a:pPr marL="285750" indent="-285750">
              <a:buFont typeface="Arial" panose="020B0604020202020204" pitchFamily="34" charset="0"/>
              <a:buChar char="•"/>
            </a:pPr>
            <a:r>
              <a:rPr lang="en-US" sz="4000" dirty="0">
                <a:latin typeface="Ubuntu Light"/>
              </a:rPr>
              <a:t>Resource Organization</a:t>
            </a:r>
          </a:p>
          <a:p>
            <a:pPr marL="285750" indent="-285750">
              <a:buFont typeface="Arial" panose="020B0604020202020204" pitchFamily="34" charset="0"/>
              <a:buChar char="•"/>
            </a:pPr>
            <a:r>
              <a:rPr lang="en-US" sz="4000" dirty="0">
                <a:latin typeface="Ubuntu Light"/>
              </a:rPr>
              <a:t>Resource Security</a:t>
            </a:r>
          </a:p>
          <a:p>
            <a:pPr marL="285750" indent="-285750">
              <a:buFont typeface="Arial" panose="020B0604020202020204" pitchFamily="34" charset="0"/>
              <a:buChar char="•"/>
            </a:pPr>
            <a:r>
              <a:rPr lang="en-US" sz="4000" dirty="0">
                <a:latin typeface="Ubuntu Light"/>
              </a:rPr>
              <a:t>Auditing</a:t>
            </a:r>
          </a:p>
          <a:p>
            <a:pPr marL="285750" indent="-285750">
              <a:buFont typeface="Arial" panose="020B0604020202020204" pitchFamily="34" charset="0"/>
              <a:buChar char="•"/>
            </a:pPr>
            <a:r>
              <a:rPr lang="en-US" sz="4000" dirty="0">
                <a:latin typeface="Ubuntu Light"/>
              </a:rPr>
              <a:t>Cost Controls</a:t>
            </a:r>
          </a:p>
        </p:txBody>
      </p:sp>
      <p:pic>
        <p:nvPicPr>
          <p:cNvPr id="2050" name="Picture 2" descr="Image result for governance free picture">
            <a:extLst>
              <a:ext uri="{FF2B5EF4-FFF2-40B4-BE49-F238E27FC236}">
                <a16:creationId xmlns:a16="http://schemas.microsoft.com/office/drawing/2014/main" id="{C7C09794-F5D0-4156-AF7A-ECC861FF4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333" y="1158670"/>
            <a:ext cx="4540659" cy="4540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206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What are Tags?</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1" y="1325161"/>
            <a:ext cx="6476215" cy="3170099"/>
          </a:xfrm>
          <a:prstGeom prst="rect">
            <a:avLst/>
          </a:prstGeom>
        </p:spPr>
        <p:txBody>
          <a:bodyPr wrap="square">
            <a:spAutoFit/>
          </a:bodyPr>
          <a:lstStyle/>
          <a:p>
            <a:r>
              <a:rPr lang="en-US" sz="4000" dirty="0">
                <a:latin typeface="Ubuntu Light"/>
              </a:rPr>
              <a:t>Tags are metadata that can be added to an Azure resource. They allow you to be able to quickly organize resources based on your own criteria. </a:t>
            </a:r>
          </a:p>
        </p:txBody>
      </p:sp>
      <p:pic>
        <p:nvPicPr>
          <p:cNvPr id="2" name="Picture 1">
            <a:extLst>
              <a:ext uri="{FF2B5EF4-FFF2-40B4-BE49-F238E27FC236}">
                <a16:creationId xmlns:a16="http://schemas.microsoft.com/office/drawing/2014/main" id="{27BE1656-D168-4572-A860-12041934B836}"/>
              </a:ext>
            </a:extLst>
          </p:cNvPr>
          <p:cNvPicPr>
            <a:picLocks noChangeAspect="1"/>
          </p:cNvPicPr>
          <p:nvPr/>
        </p:nvPicPr>
        <p:blipFill>
          <a:blip r:embed="rId3"/>
          <a:stretch>
            <a:fillRect/>
          </a:stretch>
        </p:blipFill>
        <p:spPr>
          <a:xfrm>
            <a:off x="7279557" y="658177"/>
            <a:ext cx="3575255" cy="5541645"/>
          </a:xfrm>
          <a:prstGeom prst="rect">
            <a:avLst/>
          </a:prstGeom>
        </p:spPr>
      </p:pic>
    </p:spTree>
    <p:extLst>
      <p:ext uri="{BB962C8B-B14F-4D97-AF65-F5344CB8AC3E}">
        <p14:creationId xmlns:p14="http://schemas.microsoft.com/office/powerpoint/2010/main" val="1303275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Azure Cost Management in the Portal</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pic>
        <p:nvPicPr>
          <p:cNvPr id="4098" name="Picture 2" descr="Image result for cost management + billing">
            <a:extLst>
              <a:ext uri="{FF2B5EF4-FFF2-40B4-BE49-F238E27FC236}">
                <a16:creationId xmlns:a16="http://schemas.microsoft.com/office/drawing/2014/main" id="{1886307D-68FA-469E-906C-D7DB19464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460" y="1213105"/>
            <a:ext cx="7655079" cy="489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554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dirty="0">
                <a:gradFill>
                  <a:gsLst>
                    <a:gs pos="1250">
                      <a:sysClr val="windowText" lastClr="000000"/>
                    </a:gs>
                    <a:gs pos="100000">
                      <a:sysClr val="windowText" lastClr="000000"/>
                    </a:gs>
                  </a:gsLst>
                  <a:lin ang="5400000" scaled="0"/>
                </a:gradFill>
                <a:latin typeface="Segoe UI Semibold"/>
              </a:rPr>
              <a:t>Not Available (Yet) With Some Microsoft Offers</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7538099" cy="3600986"/>
          </a:xfrm>
          <a:prstGeom prst="rect">
            <a:avLst/>
          </a:prstGeom>
        </p:spPr>
        <p:txBody>
          <a:bodyPr wrap="square">
            <a:spAutoFit/>
          </a:bodyPr>
          <a:lstStyle/>
          <a:p>
            <a:pPr marL="285750" indent="-285750">
              <a:buFont typeface="Arial" panose="020B0604020202020204" pitchFamily="34" charset="0"/>
              <a:buChar char="•"/>
            </a:pPr>
            <a:r>
              <a:rPr lang="en-US" sz="3600" dirty="0">
                <a:latin typeface="Ubuntu Light"/>
              </a:rPr>
              <a:t>Notable exclusions are Cloud Solution Providers (CSP)</a:t>
            </a:r>
          </a:p>
          <a:p>
            <a:pPr marL="285750" indent="-285750">
              <a:buFont typeface="Arial" panose="020B0604020202020204" pitchFamily="34" charset="0"/>
              <a:buChar char="•"/>
            </a:pPr>
            <a:r>
              <a:rPr lang="en-US" sz="3600" dirty="0">
                <a:latin typeface="Ubuntu Light"/>
              </a:rPr>
              <a:t>For full list of those include and excluded you can view this link -  </a:t>
            </a:r>
            <a:r>
              <a:rPr lang="en-US" sz="2800" dirty="0">
                <a:hlinkClick r:id="rId3"/>
              </a:rPr>
              <a:t>https://docs.microsoft.com/en-us/azure/cost-management-billing/costs/understand-cost-mgt-data</a:t>
            </a:r>
            <a:endParaRPr lang="en-US" sz="2800" dirty="0">
              <a:latin typeface="Ubuntu Light"/>
            </a:endParaRPr>
          </a:p>
        </p:txBody>
      </p:sp>
      <p:pic>
        <p:nvPicPr>
          <p:cNvPr id="1026" name="Picture 2" descr="Image result for stop sign">
            <a:extLst>
              <a:ext uri="{FF2B5EF4-FFF2-40B4-BE49-F238E27FC236}">
                <a16:creationId xmlns:a16="http://schemas.microsoft.com/office/drawing/2014/main" id="{1C1996FD-9199-4A86-B223-E252CA96F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6968" y="1924665"/>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3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What are Scopes? </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2985433"/>
          </a:xfrm>
          <a:prstGeom prst="rect">
            <a:avLst/>
          </a:prstGeom>
        </p:spPr>
        <p:txBody>
          <a:bodyPr wrap="square">
            <a:spAutoFit/>
          </a:bodyPr>
          <a:lstStyle/>
          <a:p>
            <a:r>
              <a:rPr lang="en-US" sz="4000" dirty="0"/>
              <a:t>Is a node in the Azure resource hierarchy where Azure AD users access and manage services</a:t>
            </a:r>
          </a:p>
          <a:p>
            <a:pPr marL="571500" indent="-571500">
              <a:buFont typeface="Arial" panose="020B0604020202020204" pitchFamily="34" charset="0"/>
              <a:buChar char="•"/>
            </a:pPr>
            <a:r>
              <a:rPr lang="en-US" sz="3600" dirty="0">
                <a:latin typeface="Ubuntu Light"/>
              </a:rPr>
              <a:t>Billing Account, Management Group, Resource Group, Department, etc.</a:t>
            </a:r>
          </a:p>
          <a:p>
            <a:pPr marL="571500" indent="-571500">
              <a:buFont typeface="Arial" panose="020B0604020202020204" pitchFamily="34" charset="0"/>
              <a:buChar char="•"/>
            </a:pPr>
            <a:r>
              <a:rPr lang="en-US" sz="3600" dirty="0">
                <a:latin typeface="Ubuntu Light"/>
              </a:rPr>
              <a:t>Scope will vary based on your type of account</a:t>
            </a:r>
          </a:p>
        </p:txBody>
      </p:sp>
      <p:pic>
        <p:nvPicPr>
          <p:cNvPr id="2" name="Picture 1">
            <a:extLst>
              <a:ext uri="{FF2B5EF4-FFF2-40B4-BE49-F238E27FC236}">
                <a16:creationId xmlns:a16="http://schemas.microsoft.com/office/drawing/2014/main" id="{C57AA718-8BAC-44DC-92B4-C2D14F2E629C}"/>
              </a:ext>
            </a:extLst>
          </p:cNvPr>
          <p:cNvPicPr>
            <a:picLocks noChangeAspect="1"/>
          </p:cNvPicPr>
          <p:nvPr/>
        </p:nvPicPr>
        <p:blipFill>
          <a:blip r:embed="rId3"/>
          <a:stretch>
            <a:fillRect/>
          </a:stretch>
        </p:blipFill>
        <p:spPr>
          <a:xfrm>
            <a:off x="1851612" y="4310594"/>
            <a:ext cx="1135165" cy="1459498"/>
          </a:xfrm>
          <a:prstGeom prst="rect">
            <a:avLst/>
          </a:prstGeom>
        </p:spPr>
      </p:pic>
      <p:pic>
        <p:nvPicPr>
          <p:cNvPr id="4" name="Picture 3">
            <a:extLst>
              <a:ext uri="{FF2B5EF4-FFF2-40B4-BE49-F238E27FC236}">
                <a16:creationId xmlns:a16="http://schemas.microsoft.com/office/drawing/2014/main" id="{97738935-EA05-4F52-9ED6-07BAC117E665}"/>
              </a:ext>
            </a:extLst>
          </p:cNvPr>
          <p:cNvPicPr>
            <a:picLocks noChangeAspect="1"/>
          </p:cNvPicPr>
          <p:nvPr/>
        </p:nvPicPr>
        <p:blipFill>
          <a:blip r:embed="rId4"/>
          <a:stretch>
            <a:fillRect/>
          </a:stretch>
        </p:blipFill>
        <p:spPr>
          <a:xfrm>
            <a:off x="3781117" y="4624557"/>
            <a:ext cx="1454560" cy="1155092"/>
          </a:xfrm>
          <a:prstGeom prst="rect">
            <a:avLst/>
          </a:prstGeom>
        </p:spPr>
      </p:pic>
      <p:pic>
        <p:nvPicPr>
          <p:cNvPr id="7170" name="Picture 2" descr="Image result for azure resource group icons">
            <a:extLst>
              <a:ext uri="{FF2B5EF4-FFF2-40B4-BE49-F238E27FC236}">
                <a16:creationId xmlns:a16="http://schemas.microsoft.com/office/drawing/2014/main" id="{232FADF6-5C81-4ED2-9865-81E01D32F4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520066"/>
            <a:ext cx="1364073" cy="1364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46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Cost Analysis Features</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6594203" cy="3847207"/>
          </a:xfrm>
          <a:prstGeom prst="rect">
            <a:avLst/>
          </a:prstGeom>
        </p:spPr>
        <p:txBody>
          <a:bodyPr wrap="square">
            <a:spAutoFit/>
          </a:bodyPr>
          <a:lstStyle/>
          <a:p>
            <a:pPr marL="285750" indent="-285750">
              <a:buFont typeface="Arial" panose="020B0604020202020204" pitchFamily="34" charset="0"/>
              <a:buChar char="•"/>
            </a:pPr>
            <a:r>
              <a:rPr lang="en-US" sz="3600" dirty="0">
                <a:latin typeface="Ubuntu Light"/>
              </a:rPr>
              <a:t>Analyze costs in various ways</a:t>
            </a:r>
          </a:p>
          <a:p>
            <a:pPr marL="285750" indent="-285750">
              <a:buFont typeface="Arial" panose="020B0604020202020204" pitchFamily="34" charset="0"/>
              <a:buChar char="•"/>
            </a:pPr>
            <a:r>
              <a:rPr lang="en-US" sz="3600" dirty="0">
                <a:latin typeface="Ubuntu Light"/>
              </a:rPr>
              <a:t>Forecast spends</a:t>
            </a:r>
          </a:p>
          <a:p>
            <a:pPr marL="285750" indent="-285750">
              <a:buFont typeface="Arial" panose="020B0604020202020204" pitchFamily="34" charset="0"/>
              <a:buChar char="•"/>
            </a:pPr>
            <a:r>
              <a:rPr lang="en-US" sz="3600" dirty="0">
                <a:latin typeface="Ubuntu Light"/>
              </a:rPr>
              <a:t>View spend against budgets</a:t>
            </a:r>
          </a:p>
          <a:p>
            <a:pPr marL="285750" indent="-285750">
              <a:buFont typeface="Arial" panose="020B0604020202020204" pitchFamily="34" charset="0"/>
              <a:buChar char="•"/>
            </a:pPr>
            <a:r>
              <a:rPr lang="en-US" sz="3600" dirty="0">
                <a:latin typeface="Ubuntu Light"/>
              </a:rPr>
              <a:t>Save and share views</a:t>
            </a:r>
          </a:p>
          <a:p>
            <a:pPr marL="285750" indent="-285750">
              <a:buFont typeface="Arial" panose="020B0604020202020204" pitchFamily="34" charset="0"/>
              <a:buChar char="•"/>
            </a:pPr>
            <a:r>
              <a:rPr lang="en-US" sz="3600" dirty="0">
                <a:latin typeface="Ubuntu Light"/>
              </a:rPr>
              <a:t>Scheduled exports to Blob storage</a:t>
            </a:r>
          </a:p>
          <a:p>
            <a:pPr marL="285750" indent="-285750">
              <a:buFont typeface="Arial" panose="020B0604020202020204" pitchFamily="34" charset="0"/>
              <a:buChar char="•"/>
            </a:pPr>
            <a:endParaRPr lang="en-US" sz="2800" dirty="0">
              <a:latin typeface="Ubuntu Light"/>
            </a:endParaRPr>
          </a:p>
        </p:txBody>
      </p:sp>
      <p:pic>
        <p:nvPicPr>
          <p:cNvPr id="2" name="Picture 1">
            <a:extLst>
              <a:ext uri="{FF2B5EF4-FFF2-40B4-BE49-F238E27FC236}">
                <a16:creationId xmlns:a16="http://schemas.microsoft.com/office/drawing/2014/main" id="{2174CB61-B2C9-47C6-9960-DB1593A741D7}"/>
              </a:ext>
            </a:extLst>
          </p:cNvPr>
          <p:cNvPicPr>
            <a:picLocks noChangeAspect="1"/>
          </p:cNvPicPr>
          <p:nvPr/>
        </p:nvPicPr>
        <p:blipFill>
          <a:blip r:embed="rId3"/>
          <a:stretch>
            <a:fillRect/>
          </a:stretch>
        </p:blipFill>
        <p:spPr>
          <a:xfrm>
            <a:off x="7027145" y="1541513"/>
            <a:ext cx="4391025" cy="3067050"/>
          </a:xfrm>
          <a:prstGeom prst="rect">
            <a:avLst/>
          </a:prstGeom>
        </p:spPr>
      </p:pic>
    </p:spTree>
    <p:extLst>
      <p:ext uri="{BB962C8B-B14F-4D97-AF65-F5344CB8AC3E}">
        <p14:creationId xmlns:p14="http://schemas.microsoft.com/office/powerpoint/2010/main" val="1397705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How to Use Cost Analysis</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4524315"/>
          </a:xfrm>
          <a:prstGeom prst="rect">
            <a:avLst/>
          </a:prstGeom>
        </p:spPr>
        <p:txBody>
          <a:bodyPr wrap="square">
            <a:spAutoFit/>
          </a:bodyPr>
          <a:lstStyle/>
          <a:p>
            <a:pPr marL="285750" indent="-285750">
              <a:buFont typeface="Arial" panose="020B0604020202020204" pitchFamily="34" charset="0"/>
              <a:buChar char="•"/>
            </a:pPr>
            <a:r>
              <a:rPr lang="en-US" sz="3600" dirty="0">
                <a:latin typeface="Ubuntu Light"/>
              </a:rPr>
              <a:t>Estimated Costs</a:t>
            </a:r>
          </a:p>
          <a:p>
            <a:pPr marL="742950" lvl="1" indent="-285750">
              <a:buFont typeface="Arial" panose="020B0604020202020204" pitchFamily="34" charset="0"/>
              <a:buChar char="•"/>
            </a:pPr>
            <a:r>
              <a:rPr lang="en-US" sz="2800" dirty="0">
                <a:latin typeface="Ubuntu Light"/>
              </a:rPr>
              <a:t>How much have I spent? Am I on track to stay under budget? </a:t>
            </a:r>
          </a:p>
          <a:p>
            <a:pPr marL="285750" indent="-285750">
              <a:buFont typeface="Arial" panose="020B0604020202020204" pitchFamily="34" charset="0"/>
              <a:buChar char="•"/>
            </a:pPr>
            <a:r>
              <a:rPr lang="en-US" sz="3600" dirty="0">
                <a:latin typeface="Ubuntu Light"/>
              </a:rPr>
              <a:t>Investigate Anomalies</a:t>
            </a:r>
          </a:p>
          <a:p>
            <a:pPr marL="742950" lvl="1" indent="-285750">
              <a:buFont typeface="Arial" panose="020B0604020202020204" pitchFamily="34" charset="0"/>
              <a:buChar char="•"/>
            </a:pPr>
            <a:r>
              <a:rPr lang="en-US" sz="2800" dirty="0">
                <a:latin typeface="Ubuntu Light"/>
              </a:rPr>
              <a:t>How am I trending? Is there anything unusual?</a:t>
            </a:r>
          </a:p>
          <a:p>
            <a:pPr marL="285750" indent="-285750">
              <a:buFont typeface="Arial" panose="020B0604020202020204" pitchFamily="34" charset="0"/>
              <a:buChar char="•"/>
            </a:pPr>
            <a:r>
              <a:rPr lang="en-US" sz="3600" dirty="0">
                <a:latin typeface="Ubuntu Light"/>
              </a:rPr>
              <a:t>Invoice Comparisons</a:t>
            </a:r>
          </a:p>
          <a:p>
            <a:pPr marL="742950" lvl="1" indent="-285750">
              <a:buFont typeface="Arial" panose="020B0604020202020204" pitchFamily="34" charset="0"/>
              <a:buChar char="•"/>
            </a:pPr>
            <a:r>
              <a:rPr lang="en-US" sz="2800" dirty="0">
                <a:latin typeface="Ubuntu Light"/>
              </a:rPr>
              <a:t>How does my spend this month compare to last? Did my spending habits change? </a:t>
            </a:r>
          </a:p>
          <a:p>
            <a:pPr marL="285750" indent="-285750">
              <a:buFont typeface="Arial" panose="020B0604020202020204" pitchFamily="34" charset="0"/>
              <a:buChar char="•"/>
            </a:pPr>
            <a:r>
              <a:rPr lang="en-US" sz="3600" dirty="0">
                <a:latin typeface="Ubuntu Light"/>
              </a:rPr>
              <a:t>Internal Chargeback</a:t>
            </a:r>
          </a:p>
          <a:p>
            <a:pPr marL="742950" lvl="1" indent="-285750">
              <a:buFont typeface="Arial" panose="020B0604020202020204" pitchFamily="34" charset="0"/>
              <a:buChar char="•"/>
            </a:pPr>
            <a:r>
              <a:rPr lang="en-US" sz="2800" dirty="0">
                <a:latin typeface="Ubuntu Light"/>
              </a:rPr>
              <a:t>How should my charges be broken down for my organization</a:t>
            </a:r>
          </a:p>
        </p:txBody>
      </p:sp>
    </p:spTree>
    <p:extLst>
      <p:ext uri="{BB962C8B-B14F-4D97-AF65-F5344CB8AC3E}">
        <p14:creationId xmlns:p14="http://schemas.microsoft.com/office/powerpoint/2010/main" val="2233689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Pro-Active Performance Tuning!</a:t>
            </a: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4940922" cy="2554545"/>
          </a:xfrm>
          <a:prstGeom prst="rect">
            <a:avLst/>
          </a:prstGeom>
        </p:spPr>
        <p:txBody>
          <a:bodyPr wrap="square">
            <a:spAutoFit/>
          </a:bodyPr>
          <a:lstStyle/>
          <a:p>
            <a:r>
              <a:rPr lang="en-US" sz="4000" dirty="0">
                <a:latin typeface="Ubuntu Light"/>
              </a:rPr>
              <a:t>Performance tuning now produces immediate cost savings!</a:t>
            </a:r>
            <a:endParaRPr lang="en-US" sz="3600" dirty="0">
              <a:latin typeface="Ubuntu Light"/>
            </a:endParaRPr>
          </a:p>
        </p:txBody>
      </p:sp>
      <p:pic>
        <p:nvPicPr>
          <p:cNvPr id="8196" name="Picture 4" descr="Image result for plan explorer">
            <a:extLst>
              <a:ext uri="{FF2B5EF4-FFF2-40B4-BE49-F238E27FC236}">
                <a16:creationId xmlns:a16="http://schemas.microsoft.com/office/drawing/2014/main" id="{6EA819BC-E9AB-4BEF-AF29-6290C07DE1B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30528" y="1325161"/>
            <a:ext cx="5889523" cy="468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674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What </a:t>
            </a:r>
            <a:r>
              <a:rPr lang="en-US" dirty="0">
                <a:gradFill>
                  <a:gsLst>
                    <a:gs pos="1250">
                      <a:sysClr val="windowText" lastClr="000000"/>
                    </a:gs>
                    <a:gs pos="100000">
                      <a:sysClr val="windowText" lastClr="000000"/>
                    </a:gs>
                  </a:gsLst>
                  <a:lin ang="5400000" scaled="0"/>
                </a:gradFill>
                <a:latin typeface="Segoe UI Semibold"/>
              </a:rPr>
              <a:t>are </a:t>
            </a: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Budgets?</a:t>
            </a: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6815428" cy="3170099"/>
          </a:xfrm>
          <a:prstGeom prst="rect">
            <a:avLst/>
          </a:prstGeom>
        </p:spPr>
        <p:txBody>
          <a:bodyPr wrap="square">
            <a:spAutoFit/>
          </a:bodyPr>
          <a:lstStyle/>
          <a:p>
            <a:r>
              <a:rPr lang="en-US" sz="4000" dirty="0">
                <a:latin typeface="Ubuntu Light"/>
              </a:rPr>
              <a:t>Allows you to track your spending against budgets and create accountability. When you hit a specified threshold you can automate actions. </a:t>
            </a:r>
            <a:endParaRPr lang="en-US" sz="3600" dirty="0">
              <a:latin typeface="Ubuntu Light"/>
            </a:endParaRPr>
          </a:p>
        </p:txBody>
      </p:sp>
      <p:pic>
        <p:nvPicPr>
          <p:cNvPr id="8194" name="Picture 2" descr="Image result for budget clipart">
            <a:extLst>
              <a:ext uri="{FF2B5EF4-FFF2-40B4-BE49-F238E27FC236}">
                <a16:creationId xmlns:a16="http://schemas.microsoft.com/office/drawing/2014/main" id="{F9D3F802-F157-4501-A6DE-95D8F6EB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054" y="1325161"/>
            <a:ext cx="4107275" cy="3748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14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List of Action Groups</a:t>
            </a: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6579453" cy="5570756"/>
          </a:xfrm>
          <a:prstGeom prst="rect">
            <a:avLst/>
          </a:prstGeom>
        </p:spPr>
        <p:txBody>
          <a:bodyPr wrap="square">
            <a:spAutoFit/>
          </a:bodyPr>
          <a:lstStyle/>
          <a:p>
            <a:pPr marL="571500" indent="-571500">
              <a:buFont typeface="Arial" panose="020B0604020202020204" pitchFamily="34" charset="0"/>
              <a:buChar char="•"/>
            </a:pPr>
            <a:r>
              <a:rPr lang="en-US" sz="4000" dirty="0">
                <a:latin typeface="Ubuntu Light"/>
              </a:rPr>
              <a:t>Automation Run Books</a:t>
            </a:r>
          </a:p>
          <a:p>
            <a:pPr marL="571500" indent="-571500">
              <a:buFont typeface="Arial" panose="020B0604020202020204" pitchFamily="34" charset="0"/>
              <a:buChar char="•"/>
            </a:pPr>
            <a:r>
              <a:rPr lang="en-US" sz="4000" dirty="0">
                <a:latin typeface="Ubuntu Light"/>
              </a:rPr>
              <a:t>Email/Push/SMS/Voice</a:t>
            </a:r>
          </a:p>
          <a:p>
            <a:pPr marL="571500" indent="-571500">
              <a:buFont typeface="Arial" panose="020B0604020202020204" pitchFamily="34" charset="0"/>
              <a:buChar char="•"/>
            </a:pPr>
            <a:r>
              <a:rPr lang="en-US" sz="4000" dirty="0">
                <a:latin typeface="Ubuntu Light"/>
              </a:rPr>
              <a:t>Email Azure Resource Manager Role</a:t>
            </a:r>
          </a:p>
          <a:p>
            <a:pPr marL="571500" indent="-571500">
              <a:buFont typeface="Arial" panose="020B0604020202020204" pitchFamily="34" charset="0"/>
              <a:buChar char="•"/>
            </a:pPr>
            <a:r>
              <a:rPr lang="en-US" sz="4000" dirty="0">
                <a:latin typeface="Ubuntu Light"/>
              </a:rPr>
              <a:t>Azure Functions</a:t>
            </a:r>
          </a:p>
          <a:p>
            <a:pPr marL="571500" indent="-571500">
              <a:buFont typeface="Arial" panose="020B0604020202020204" pitchFamily="34" charset="0"/>
              <a:buChar char="•"/>
            </a:pPr>
            <a:r>
              <a:rPr lang="en-US" sz="4000" dirty="0">
                <a:latin typeface="Ubuntu Light"/>
              </a:rPr>
              <a:t>ITSM</a:t>
            </a:r>
          </a:p>
          <a:p>
            <a:pPr marL="571500" indent="-571500">
              <a:buFont typeface="Arial" panose="020B0604020202020204" pitchFamily="34" charset="0"/>
              <a:buChar char="•"/>
            </a:pPr>
            <a:r>
              <a:rPr lang="en-US" sz="4000" dirty="0">
                <a:latin typeface="Ubuntu Light"/>
              </a:rPr>
              <a:t>Logic App</a:t>
            </a:r>
          </a:p>
          <a:p>
            <a:pPr marL="571500" indent="-571500">
              <a:buFont typeface="Arial" panose="020B0604020202020204" pitchFamily="34" charset="0"/>
              <a:buChar char="•"/>
            </a:pPr>
            <a:r>
              <a:rPr lang="en-US" sz="4000" dirty="0">
                <a:latin typeface="Ubuntu Light"/>
              </a:rPr>
              <a:t>Webhook </a:t>
            </a:r>
          </a:p>
          <a:p>
            <a:pPr marL="571500" indent="-571500">
              <a:buFont typeface="Arial" panose="020B0604020202020204" pitchFamily="34" charset="0"/>
              <a:buChar char="•"/>
            </a:pPr>
            <a:endParaRPr lang="en-US" sz="3600" dirty="0">
              <a:latin typeface="Ubuntu Light"/>
            </a:endParaRPr>
          </a:p>
        </p:txBody>
      </p:sp>
      <p:pic>
        <p:nvPicPr>
          <p:cNvPr id="10242" name="Picture 2" descr="Image result for azure functions icon">
            <a:extLst>
              <a:ext uri="{FF2B5EF4-FFF2-40B4-BE49-F238E27FC236}">
                <a16:creationId xmlns:a16="http://schemas.microsoft.com/office/drawing/2014/main" id="{BD674202-C373-44FC-AEFB-4C5A7C9D3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716" y="1011198"/>
            <a:ext cx="1735507" cy="163077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azure runbooks icon">
            <a:extLst>
              <a:ext uri="{FF2B5EF4-FFF2-40B4-BE49-F238E27FC236}">
                <a16:creationId xmlns:a16="http://schemas.microsoft.com/office/drawing/2014/main" id="{A1BADD4D-E438-4BDB-BFDB-93F289F1BA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8810" y="774535"/>
            <a:ext cx="1867441" cy="186744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azure logic apps icon">
            <a:extLst>
              <a:ext uri="{FF2B5EF4-FFF2-40B4-BE49-F238E27FC236}">
                <a16:creationId xmlns:a16="http://schemas.microsoft.com/office/drawing/2014/main" id="{34706A19-02C4-4A9E-AACF-173BF5AFA8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5015" y="3195974"/>
            <a:ext cx="2130596" cy="1722338"/>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azure email icon">
            <a:extLst>
              <a:ext uri="{FF2B5EF4-FFF2-40B4-BE49-F238E27FC236}">
                <a16:creationId xmlns:a16="http://schemas.microsoft.com/office/drawing/2014/main" id="{1317F640-5AC1-4F45-9619-793A50A13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8810" y="2959311"/>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08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About Me </a:t>
            </a: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5983988" cy="4462760"/>
          </a:xfrm>
          <a:prstGeom prst="rect">
            <a:avLst/>
          </a:prstGeom>
        </p:spPr>
        <p:txBody>
          <a:bodyPr wrap="square">
            <a:spAutoFit/>
          </a:bodyPr>
          <a:lstStyle/>
          <a:p>
            <a:pPr marL="285750" indent="-285750">
              <a:buFont typeface="Arial" panose="020B0604020202020204" pitchFamily="34" charset="0"/>
              <a:buChar char="•"/>
            </a:pPr>
            <a:r>
              <a:rPr lang="en-US" sz="2800" dirty="0">
                <a:latin typeface="Ubuntu Light"/>
              </a:rPr>
              <a:t>Director of Data Management for LifePoint Health</a:t>
            </a:r>
          </a:p>
          <a:p>
            <a:pPr marL="742950" lvl="1" indent="-285750">
              <a:buFont typeface="Arial" panose="020B0604020202020204" pitchFamily="34" charset="0"/>
              <a:buChar char="•"/>
            </a:pPr>
            <a:r>
              <a:rPr lang="en-US" sz="2400" dirty="0">
                <a:latin typeface="Ubuntu Light"/>
              </a:rPr>
              <a:t>Email - </a:t>
            </a:r>
            <a:r>
              <a:rPr lang="en-US" sz="2400" dirty="0">
                <a:latin typeface="Ubuntu Light"/>
                <a:hlinkClick r:id="rId3"/>
              </a:rPr>
              <a:t>Dorsey.Dustin@att.net</a:t>
            </a:r>
            <a:r>
              <a:rPr lang="en-US" sz="2400" dirty="0">
                <a:latin typeface="Ubuntu Light"/>
              </a:rPr>
              <a:t> </a:t>
            </a:r>
          </a:p>
          <a:p>
            <a:pPr marL="742950" lvl="1" indent="-285750">
              <a:buFont typeface="Arial" panose="020B0604020202020204" pitchFamily="34" charset="0"/>
              <a:buChar char="•"/>
            </a:pPr>
            <a:r>
              <a:rPr lang="en-US" sz="2400" dirty="0">
                <a:latin typeface="Ubuntu Light"/>
              </a:rPr>
              <a:t>LinkedIn – linkedin.com/in/</a:t>
            </a:r>
            <a:r>
              <a:rPr lang="en-US" sz="2400" dirty="0" err="1">
                <a:latin typeface="Ubuntu Light"/>
              </a:rPr>
              <a:t>dustindorsey</a:t>
            </a:r>
            <a:r>
              <a:rPr lang="en-US" sz="2400" dirty="0">
                <a:latin typeface="Ubuntu Light"/>
              </a:rPr>
              <a:t> </a:t>
            </a:r>
          </a:p>
          <a:p>
            <a:pPr marL="742950" lvl="1" indent="-285750">
              <a:buFont typeface="Arial" panose="020B0604020202020204" pitchFamily="34" charset="0"/>
              <a:buChar char="•"/>
            </a:pPr>
            <a:r>
              <a:rPr lang="en-US" sz="2400" dirty="0">
                <a:latin typeface="Ubuntu Light"/>
              </a:rPr>
              <a:t>Twitter - @SQL_DD</a:t>
            </a:r>
          </a:p>
          <a:p>
            <a:pPr marL="742950" lvl="1" indent="-285750">
              <a:buFont typeface="Arial" panose="020B0604020202020204" pitchFamily="34" charset="0"/>
              <a:buChar char="•"/>
            </a:pPr>
            <a:r>
              <a:rPr lang="en-US" sz="2400" dirty="0">
                <a:latin typeface="Ubuntu Light"/>
              </a:rPr>
              <a:t>Blog - </a:t>
            </a:r>
            <a:r>
              <a:rPr lang="en-US" sz="2400" dirty="0">
                <a:latin typeface="Ubuntu Light"/>
                <a:hlinkClick r:id="rId4"/>
              </a:rPr>
              <a:t>https://dustindorsey.com/</a:t>
            </a:r>
            <a:r>
              <a:rPr lang="en-US" sz="2400" dirty="0">
                <a:latin typeface="Ubuntu Light"/>
              </a:rPr>
              <a:t>  </a:t>
            </a:r>
          </a:p>
          <a:p>
            <a:pPr marL="742950" lvl="1" indent="-285750">
              <a:buFont typeface="Arial" panose="020B0604020202020204" pitchFamily="34" charset="0"/>
              <a:buChar char="•"/>
            </a:pPr>
            <a:r>
              <a:rPr lang="en-US" sz="2400" dirty="0" err="1">
                <a:latin typeface="Ubuntu Light"/>
              </a:rPr>
              <a:t>Github</a:t>
            </a:r>
            <a:r>
              <a:rPr lang="en-US" sz="2400" dirty="0">
                <a:latin typeface="Ubuntu Light"/>
              </a:rPr>
              <a:t> - </a:t>
            </a:r>
            <a:r>
              <a:rPr lang="en-US" sz="2400" dirty="0">
                <a:latin typeface="Ubuntu Light"/>
                <a:hlinkClick r:id="rId5"/>
              </a:rPr>
              <a:t>https://github.com/dustin-dorsey</a:t>
            </a:r>
            <a:endParaRPr lang="en-US" sz="2400" dirty="0">
              <a:latin typeface="Ubuntu Light"/>
            </a:endParaRPr>
          </a:p>
          <a:p>
            <a:pPr marL="285750" indent="-285750">
              <a:buFont typeface="Arial" panose="020B0604020202020204" pitchFamily="34" charset="0"/>
              <a:buChar char="•"/>
            </a:pPr>
            <a:r>
              <a:rPr lang="en-US" sz="2800" dirty="0">
                <a:latin typeface="Ubuntu Light"/>
              </a:rPr>
              <a:t>Speaker and struggling blogger</a:t>
            </a:r>
          </a:p>
          <a:p>
            <a:pPr marL="285750" indent="-285750">
              <a:buFont typeface="Arial" panose="020B0604020202020204" pitchFamily="34" charset="0"/>
              <a:buChar char="•"/>
            </a:pPr>
            <a:r>
              <a:rPr lang="en-US" sz="2800" dirty="0">
                <a:latin typeface="Ubuntu Light"/>
              </a:rPr>
              <a:t>Co-lead Nashville SQL User group and SQLSaturday</a:t>
            </a:r>
          </a:p>
        </p:txBody>
      </p:sp>
      <p:pic>
        <p:nvPicPr>
          <p:cNvPr id="4" name="Picture 3">
            <a:extLst>
              <a:ext uri="{FF2B5EF4-FFF2-40B4-BE49-F238E27FC236}">
                <a16:creationId xmlns:a16="http://schemas.microsoft.com/office/drawing/2014/main" id="{25C8643A-9283-4B34-92DD-291327FF6D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8415" y="1172422"/>
            <a:ext cx="2924373" cy="2856590"/>
          </a:xfrm>
          <a:prstGeom prst="rect">
            <a:avLst/>
          </a:prstGeom>
        </p:spPr>
      </p:pic>
      <p:pic>
        <p:nvPicPr>
          <p:cNvPr id="5" name="Picture 2" descr="Image result for sentry one product advisory council">
            <a:extLst>
              <a:ext uri="{FF2B5EF4-FFF2-40B4-BE49-F238E27FC236}">
                <a16:creationId xmlns:a16="http://schemas.microsoft.com/office/drawing/2014/main" id="{B007163B-BAEE-4F94-BE3C-A0CCEFBC15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0802" y="4352981"/>
            <a:ext cx="1269870" cy="12889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friends of redgate">
            <a:extLst>
              <a:ext uri="{FF2B5EF4-FFF2-40B4-BE49-F238E27FC236}">
                <a16:creationId xmlns:a16="http://schemas.microsoft.com/office/drawing/2014/main" id="{54035CBB-F752-41E9-BCEC-989037A893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4002" y="4467573"/>
            <a:ext cx="1059735" cy="105973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sql saturday nashville">
            <a:extLst>
              <a:ext uri="{FF2B5EF4-FFF2-40B4-BE49-F238E27FC236}">
                <a16:creationId xmlns:a16="http://schemas.microsoft.com/office/drawing/2014/main" id="{DC9079E3-0621-468D-86B8-13908ED804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9131" y="4352981"/>
            <a:ext cx="15240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07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Advisor</a:t>
            </a: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6874421" cy="3785652"/>
          </a:xfrm>
          <a:prstGeom prst="rect">
            <a:avLst/>
          </a:prstGeom>
        </p:spPr>
        <p:txBody>
          <a:bodyPr wrap="square">
            <a:spAutoFit/>
          </a:bodyPr>
          <a:lstStyle/>
          <a:p>
            <a:r>
              <a:rPr lang="en-US" sz="4000" dirty="0">
                <a:latin typeface="Ubuntu Light"/>
              </a:rPr>
              <a:t>Analyzes your Azure usage and provides recommendations on changes you can make to save money, improve performance, strengthen security and improve reliability</a:t>
            </a:r>
          </a:p>
        </p:txBody>
      </p:sp>
      <p:pic>
        <p:nvPicPr>
          <p:cNvPr id="9218" name="Picture 2" descr="Image result for azure advisor icon">
            <a:extLst>
              <a:ext uri="{FF2B5EF4-FFF2-40B4-BE49-F238E27FC236}">
                <a16:creationId xmlns:a16="http://schemas.microsoft.com/office/drawing/2014/main" id="{0C949FB5-7803-469F-B576-FD153C85C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61897"/>
            <a:ext cx="6720170" cy="352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789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What is </a:t>
            </a:r>
            <a:r>
              <a:rPr lang="en-US" dirty="0" err="1">
                <a:gradFill>
                  <a:gsLst>
                    <a:gs pos="1250">
                      <a:sysClr val="windowText" lastClr="000000"/>
                    </a:gs>
                    <a:gs pos="100000">
                      <a:sysClr val="windowText" lastClr="000000"/>
                    </a:gs>
                  </a:gsLst>
                  <a:lin ang="5400000" scaled="0"/>
                </a:gradFill>
                <a:latin typeface="Segoe UI Semibold"/>
              </a:rPr>
              <a:t>Cloudyn</a:t>
            </a:r>
            <a:r>
              <a:rPr lang="en-US" dirty="0">
                <a:gradFill>
                  <a:gsLst>
                    <a:gs pos="1250">
                      <a:sysClr val="windowText" lastClr="000000"/>
                    </a:gs>
                    <a:gs pos="100000">
                      <a:sysClr val="windowText" lastClr="000000"/>
                    </a:gs>
                  </a:gsLst>
                  <a:lin ang="5400000" scaled="0"/>
                </a:gradFill>
                <a:latin typeface="Segoe UI Semibold"/>
              </a:rPr>
              <a:t>?</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6446718" cy="4401205"/>
          </a:xfrm>
          <a:prstGeom prst="rect">
            <a:avLst/>
          </a:prstGeom>
        </p:spPr>
        <p:txBody>
          <a:bodyPr wrap="square">
            <a:spAutoFit/>
          </a:bodyPr>
          <a:lstStyle/>
          <a:p>
            <a:r>
              <a:rPr lang="en-US" sz="4000" dirty="0" err="1">
                <a:latin typeface="Ubuntu Light"/>
              </a:rPr>
              <a:t>Cloudyn</a:t>
            </a:r>
            <a:r>
              <a:rPr lang="en-US" sz="4000" dirty="0">
                <a:latin typeface="Ubuntu Light"/>
              </a:rPr>
              <a:t> was purchased by Microsoft in 2017 and became the foundation for Azure Cost Management. Functionality has been migrated over and this will likely be retired this year. </a:t>
            </a:r>
          </a:p>
        </p:txBody>
      </p:sp>
      <p:pic>
        <p:nvPicPr>
          <p:cNvPr id="6152" name="Picture 8" descr="Image result for what is cloudyn">
            <a:extLst>
              <a:ext uri="{FF2B5EF4-FFF2-40B4-BE49-F238E27FC236}">
                <a16:creationId xmlns:a16="http://schemas.microsoft.com/office/drawing/2014/main" id="{BE68E031-03FD-4710-A7B4-E4DDF6E1E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820" y="1617075"/>
            <a:ext cx="4468917" cy="314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735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Multi-Cloud Tool</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6874422" cy="5016758"/>
          </a:xfrm>
          <a:prstGeom prst="rect">
            <a:avLst/>
          </a:prstGeom>
        </p:spPr>
        <p:txBody>
          <a:bodyPr wrap="square">
            <a:spAutoFit/>
          </a:bodyPr>
          <a:lstStyle/>
          <a:p>
            <a:pPr marL="285750" indent="-285750">
              <a:buFont typeface="Arial" panose="020B0604020202020204" pitchFamily="34" charset="0"/>
              <a:buChar char="•"/>
            </a:pPr>
            <a:r>
              <a:rPr lang="en-US" sz="4000" dirty="0">
                <a:latin typeface="Ubuntu Light"/>
              </a:rPr>
              <a:t>Azure Cost Management is FREE for Azure users</a:t>
            </a:r>
          </a:p>
          <a:p>
            <a:pPr marL="285750" indent="-285750">
              <a:buFont typeface="Arial" panose="020B0604020202020204" pitchFamily="34" charset="0"/>
              <a:buChar char="•"/>
            </a:pPr>
            <a:r>
              <a:rPr lang="en-US" sz="4000" dirty="0">
                <a:latin typeface="Ubuntu Light"/>
              </a:rPr>
              <a:t>You can also use this to monitor your AWS spends for 1% of your total cost</a:t>
            </a:r>
          </a:p>
          <a:p>
            <a:pPr marL="742950" lvl="1" indent="-285750">
              <a:buFont typeface="Arial" panose="020B0604020202020204" pitchFamily="34" charset="0"/>
              <a:buChar char="•"/>
            </a:pPr>
            <a:r>
              <a:rPr lang="en-US" sz="4000" dirty="0">
                <a:latin typeface="Ubuntu Light"/>
              </a:rPr>
              <a:t>GCP on the roadmap</a:t>
            </a:r>
          </a:p>
          <a:p>
            <a:pPr marL="285750" indent="-285750">
              <a:buFont typeface="Arial" panose="020B0604020202020204" pitchFamily="34" charset="0"/>
              <a:buChar char="•"/>
            </a:pPr>
            <a:r>
              <a:rPr lang="en-US" sz="4000" dirty="0">
                <a:latin typeface="Ubuntu Light"/>
              </a:rPr>
              <a:t>Single pane of glass for hybrid cloud users</a:t>
            </a:r>
          </a:p>
        </p:txBody>
      </p:sp>
      <p:pic>
        <p:nvPicPr>
          <p:cNvPr id="6146" name="Picture 2" descr="Image result for azure logo">
            <a:extLst>
              <a:ext uri="{FF2B5EF4-FFF2-40B4-BE49-F238E27FC236}">
                <a16:creationId xmlns:a16="http://schemas.microsoft.com/office/drawing/2014/main" id="{D33DE84C-C60B-48C8-993F-40700F660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181" y="551586"/>
            <a:ext cx="2944761" cy="15471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aws logo">
            <a:extLst>
              <a:ext uri="{FF2B5EF4-FFF2-40B4-BE49-F238E27FC236}">
                <a16:creationId xmlns:a16="http://schemas.microsoft.com/office/drawing/2014/main" id="{A4C04C18-11A2-4198-9FDD-721D497AF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5771" y="2249740"/>
            <a:ext cx="2206209" cy="165465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google cloud logo">
            <a:extLst>
              <a:ext uri="{FF2B5EF4-FFF2-40B4-BE49-F238E27FC236}">
                <a16:creationId xmlns:a16="http://schemas.microsoft.com/office/drawing/2014/main" id="{CB84968D-8D1F-4B22-AF9B-29FD032739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9613" y="3866453"/>
            <a:ext cx="4122387" cy="2164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541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Azure Consumption Insights in </a:t>
            </a:r>
            <a:r>
              <a:rPr lang="en-US" dirty="0" err="1">
                <a:gradFill>
                  <a:gsLst>
                    <a:gs pos="1250">
                      <a:sysClr val="windowText" lastClr="000000"/>
                    </a:gs>
                    <a:gs pos="100000">
                      <a:sysClr val="windowText" lastClr="000000"/>
                    </a:gs>
                  </a:gsLst>
                  <a:lin ang="5400000" scaled="0"/>
                </a:gradFill>
                <a:latin typeface="Segoe UI Semibold"/>
              </a:rPr>
              <a:t>PowerBI</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pic>
        <p:nvPicPr>
          <p:cNvPr id="12290" name="Picture 2">
            <a:extLst>
              <a:ext uri="{FF2B5EF4-FFF2-40B4-BE49-F238E27FC236}">
                <a16:creationId xmlns:a16="http://schemas.microsoft.com/office/drawing/2014/main" id="{4A605455-8F6D-4CCD-8563-8138105FB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070" y="1227595"/>
            <a:ext cx="5215041" cy="51307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095374-6F36-4613-836A-325F1CDC347E}"/>
              </a:ext>
            </a:extLst>
          </p:cNvPr>
          <p:cNvSpPr txBox="1"/>
          <p:nvPr/>
        </p:nvSpPr>
        <p:spPr>
          <a:xfrm>
            <a:off x="588263" y="1769806"/>
            <a:ext cx="5394668" cy="4278094"/>
          </a:xfrm>
          <a:prstGeom prst="rect">
            <a:avLst/>
          </a:prstGeom>
          <a:noFill/>
        </p:spPr>
        <p:txBody>
          <a:bodyPr wrap="square" rtlCol="0">
            <a:spAutoFit/>
          </a:bodyPr>
          <a:lstStyle/>
          <a:p>
            <a:r>
              <a:rPr lang="en-US" sz="4000" dirty="0"/>
              <a:t>This allows access to cost and usage data for your Azure resources</a:t>
            </a:r>
          </a:p>
          <a:p>
            <a:endParaRPr lang="en-US" sz="4000" dirty="0"/>
          </a:p>
          <a:p>
            <a:endParaRPr lang="en-US" sz="4000" dirty="0"/>
          </a:p>
          <a:p>
            <a:r>
              <a:rPr lang="en-US" sz="2400" dirty="0">
                <a:hlinkClick r:id="rId4"/>
              </a:rPr>
              <a:t>https://docs.microsoft.com/en-us/power-bi/desktop-connect-azure-consumption-insights</a:t>
            </a:r>
            <a:endParaRPr lang="en-US" sz="2400" dirty="0"/>
          </a:p>
        </p:txBody>
      </p:sp>
    </p:spTree>
    <p:extLst>
      <p:ext uri="{BB962C8B-B14F-4D97-AF65-F5344CB8AC3E}">
        <p14:creationId xmlns:p14="http://schemas.microsoft.com/office/powerpoint/2010/main" val="3923087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control costs">
            <a:extLst>
              <a:ext uri="{FF2B5EF4-FFF2-40B4-BE49-F238E27FC236}">
                <a16:creationId xmlns:a16="http://schemas.microsoft.com/office/drawing/2014/main" id="{0132D76A-7EFF-4BF2-B357-D62B8304D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344" y="454526"/>
            <a:ext cx="4242482" cy="301216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Tips to Help Lower Costs</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8647177" cy="5078313"/>
          </a:xfrm>
          <a:prstGeom prst="rect">
            <a:avLst/>
          </a:prstGeom>
        </p:spPr>
        <p:txBody>
          <a:bodyPr wrap="square">
            <a:spAutoFit/>
          </a:bodyPr>
          <a:lstStyle/>
          <a:p>
            <a:pPr marL="285750" indent="-285750">
              <a:buFont typeface="Arial" panose="020B0604020202020204" pitchFamily="34" charset="0"/>
              <a:buChar char="•"/>
            </a:pPr>
            <a:r>
              <a:rPr lang="en-US" sz="3600" dirty="0">
                <a:latin typeface="Ubuntu Light"/>
              </a:rPr>
              <a:t>Utilize reserved pricing</a:t>
            </a:r>
          </a:p>
          <a:p>
            <a:pPr marL="285750" indent="-285750">
              <a:buFont typeface="Arial" panose="020B0604020202020204" pitchFamily="34" charset="0"/>
              <a:buChar char="•"/>
            </a:pPr>
            <a:r>
              <a:rPr lang="en-US" sz="3600" dirty="0">
                <a:latin typeface="Ubuntu Light"/>
              </a:rPr>
              <a:t>Azure Hybrid Benefit</a:t>
            </a:r>
          </a:p>
          <a:p>
            <a:pPr marL="285750" indent="-285750">
              <a:buFont typeface="Arial" panose="020B0604020202020204" pitchFamily="34" charset="0"/>
              <a:buChar char="•"/>
            </a:pPr>
            <a:r>
              <a:rPr lang="en-US" sz="3600" dirty="0">
                <a:latin typeface="Ubuntu Light"/>
              </a:rPr>
              <a:t>Manage runtime hours</a:t>
            </a:r>
          </a:p>
          <a:p>
            <a:pPr marL="285750" indent="-285750">
              <a:buFont typeface="Arial" panose="020B0604020202020204" pitchFamily="34" charset="0"/>
              <a:buChar char="•"/>
            </a:pPr>
            <a:r>
              <a:rPr lang="en-US" sz="3600" dirty="0">
                <a:latin typeface="Ubuntu Light"/>
              </a:rPr>
              <a:t>Stop to think if there is a better way to do this  </a:t>
            </a:r>
          </a:p>
          <a:p>
            <a:pPr marL="285750" indent="-285750">
              <a:buFont typeface="Arial" panose="020B0604020202020204" pitchFamily="34" charset="0"/>
              <a:buChar char="•"/>
            </a:pPr>
            <a:r>
              <a:rPr lang="en-US" sz="3600" dirty="0">
                <a:latin typeface="Ubuntu Light"/>
              </a:rPr>
              <a:t>Remove\turn off things you do not need</a:t>
            </a:r>
          </a:p>
          <a:p>
            <a:pPr marL="285750" indent="-285750">
              <a:buFont typeface="Arial" panose="020B0604020202020204" pitchFamily="34" charset="0"/>
              <a:buChar char="•"/>
            </a:pPr>
            <a:r>
              <a:rPr lang="en-US" sz="3600" dirty="0">
                <a:latin typeface="Ubuntu Light"/>
              </a:rPr>
              <a:t>Take advantage of offered Microsoft Programs</a:t>
            </a:r>
          </a:p>
          <a:p>
            <a:pPr marL="285750" indent="-285750">
              <a:buFont typeface="Arial" panose="020B0604020202020204" pitchFamily="34" charset="0"/>
              <a:buChar char="•"/>
            </a:pPr>
            <a:r>
              <a:rPr lang="en-US" sz="3600" dirty="0">
                <a:latin typeface="Ubuntu Light"/>
              </a:rPr>
              <a:t>Utilize Dev\Test Pricing</a:t>
            </a:r>
          </a:p>
        </p:txBody>
      </p:sp>
    </p:spTree>
    <p:extLst>
      <p:ext uri="{BB962C8B-B14F-4D97-AF65-F5344CB8AC3E}">
        <p14:creationId xmlns:p14="http://schemas.microsoft.com/office/powerpoint/2010/main" val="8954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Hybrid Benefit</a:t>
            </a:r>
          </a:p>
        </p:txBody>
      </p:sp>
      <p:sp>
        <p:nvSpPr>
          <p:cNvPr id="5" name="Rectangle 4">
            <a:extLst>
              <a:ext uri="{FF2B5EF4-FFF2-40B4-BE49-F238E27FC236}">
                <a16:creationId xmlns:a16="http://schemas.microsoft.com/office/drawing/2014/main" id="{3033B789-748C-4905-B134-180DF4203CF9}"/>
              </a:ext>
            </a:extLst>
          </p:cNvPr>
          <p:cNvSpPr/>
          <p:nvPr/>
        </p:nvSpPr>
        <p:spPr>
          <a:xfrm>
            <a:off x="588262" y="1325161"/>
            <a:ext cx="5668159" cy="5724644"/>
          </a:xfrm>
          <a:prstGeom prst="rect">
            <a:avLst/>
          </a:prstGeom>
        </p:spPr>
        <p:txBody>
          <a:bodyPr wrap="square">
            <a:spAutoFit/>
          </a:bodyPr>
          <a:lstStyle/>
          <a:p>
            <a:r>
              <a:rPr lang="en-US" sz="4000"/>
              <a:t>Is a pricing offer that allows you to take your existing on-prem licenses for Windows and SQL Server to Azure</a:t>
            </a:r>
          </a:p>
          <a:p>
            <a:endParaRPr lang="en-US" sz="4000"/>
          </a:p>
          <a:p>
            <a:endParaRPr lang="en-US" sz="1600"/>
          </a:p>
          <a:p>
            <a:endParaRPr lang="en-US" sz="1600"/>
          </a:p>
          <a:p>
            <a:endParaRPr lang="en-US"/>
          </a:p>
          <a:p>
            <a:r>
              <a:rPr lang="en-US"/>
              <a:t>Azure Hybrid Benefit Calculator</a:t>
            </a:r>
          </a:p>
          <a:p>
            <a:r>
              <a:rPr lang="en-US">
                <a:hlinkClick r:id="rId3"/>
              </a:rPr>
              <a:t>https://azure.microsoft.com/en-us/pricing/hybrid-benefit/</a:t>
            </a:r>
            <a:endParaRPr lang="en-US"/>
          </a:p>
          <a:p>
            <a:endParaRPr lang="en-US" sz="4000">
              <a:latin typeface="Ubuntu Light"/>
            </a:endParaRPr>
          </a:p>
        </p:txBody>
      </p:sp>
      <p:pic>
        <p:nvPicPr>
          <p:cNvPr id="2" name="Picture 1">
            <a:extLst>
              <a:ext uri="{FF2B5EF4-FFF2-40B4-BE49-F238E27FC236}">
                <a16:creationId xmlns:a16="http://schemas.microsoft.com/office/drawing/2014/main" id="{E4EC534D-823F-4D2F-9D4E-D96E3682328A}"/>
              </a:ext>
            </a:extLst>
          </p:cNvPr>
          <p:cNvPicPr>
            <a:picLocks noChangeAspect="1"/>
          </p:cNvPicPr>
          <p:nvPr/>
        </p:nvPicPr>
        <p:blipFill>
          <a:blip r:embed="rId4"/>
          <a:stretch>
            <a:fillRect/>
          </a:stretch>
        </p:blipFill>
        <p:spPr>
          <a:xfrm>
            <a:off x="6141401" y="511042"/>
            <a:ext cx="5462336" cy="5413890"/>
          </a:xfrm>
          <a:prstGeom prst="rect">
            <a:avLst/>
          </a:prstGeom>
        </p:spPr>
      </p:pic>
    </p:spTree>
    <p:extLst>
      <p:ext uri="{BB962C8B-B14F-4D97-AF65-F5344CB8AC3E}">
        <p14:creationId xmlns:p14="http://schemas.microsoft.com/office/powerpoint/2010/main" val="300885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Important Notes About SQL Azure Hybrid Benefit</a:t>
            </a:r>
          </a:p>
        </p:txBody>
      </p:sp>
      <p:sp>
        <p:nvSpPr>
          <p:cNvPr id="5" name="Rectangle 4">
            <a:extLst>
              <a:ext uri="{FF2B5EF4-FFF2-40B4-BE49-F238E27FC236}">
                <a16:creationId xmlns:a16="http://schemas.microsoft.com/office/drawing/2014/main" id="{3033B789-748C-4905-B134-180DF4203CF9}"/>
              </a:ext>
            </a:extLst>
          </p:cNvPr>
          <p:cNvSpPr/>
          <p:nvPr/>
        </p:nvSpPr>
        <p:spPr>
          <a:xfrm>
            <a:off x="588262" y="1325161"/>
            <a:ext cx="11018520" cy="6401753"/>
          </a:xfrm>
          <a:prstGeom prst="rect">
            <a:avLst/>
          </a:prstGeom>
        </p:spPr>
        <p:txBody>
          <a:bodyPr wrap="square">
            <a:spAutoFit/>
          </a:bodyPr>
          <a:lstStyle/>
          <a:p>
            <a:pPr marL="571500" indent="-571500">
              <a:buFont typeface="Arial" panose="020B0604020202020204" pitchFamily="34" charset="0"/>
              <a:buChar char="•"/>
            </a:pPr>
            <a:r>
              <a:rPr lang="en-US" sz="2600" dirty="0"/>
              <a:t>All on-prem rules still apply unless specifically noted </a:t>
            </a:r>
          </a:p>
          <a:p>
            <a:pPr marL="571500" indent="-571500">
              <a:buFont typeface="Arial" panose="020B0604020202020204" pitchFamily="34" charset="0"/>
              <a:buChar char="•"/>
            </a:pPr>
            <a:r>
              <a:rPr lang="en-US" sz="2600" dirty="0"/>
              <a:t>1 Enterprise license (2 Cores) = 4 Standard licenses (8 cores) for general purpose (x4 multiplier)</a:t>
            </a:r>
          </a:p>
          <a:p>
            <a:pPr marL="1028700" lvl="1" indent="-571500">
              <a:buFont typeface="Arial" panose="020B0604020202020204" pitchFamily="34" charset="0"/>
              <a:buChar char="•"/>
            </a:pPr>
            <a:r>
              <a:rPr lang="en-US" sz="2400" dirty="0"/>
              <a:t>Standard licenses are 1:1</a:t>
            </a:r>
          </a:p>
          <a:p>
            <a:pPr marL="571500" indent="-571500">
              <a:buFont typeface="Arial" panose="020B0604020202020204" pitchFamily="34" charset="0"/>
              <a:buChar char="•"/>
            </a:pPr>
            <a:r>
              <a:rPr lang="en-US" sz="2600" dirty="0"/>
              <a:t>1 Enterprise license (2 Cores) = 1 Enterprise licenses (2 Cores) for business critical</a:t>
            </a:r>
          </a:p>
          <a:p>
            <a:pPr marL="1028700" lvl="1" indent="-571500">
              <a:buFont typeface="Arial" panose="020B0604020202020204" pitchFamily="34" charset="0"/>
              <a:buChar char="•"/>
            </a:pPr>
            <a:r>
              <a:rPr lang="en-US" sz="2400" dirty="0"/>
              <a:t>Cannot use Standard licenses for business critical</a:t>
            </a:r>
          </a:p>
          <a:p>
            <a:pPr marL="571500" indent="-571500">
              <a:buFont typeface="Arial" panose="020B0604020202020204" pitchFamily="34" charset="0"/>
              <a:buChar char="•"/>
            </a:pPr>
            <a:r>
              <a:rPr lang="en-US" sz="2600" dirty="0"/>
              <a:t>180 days of dual use for migration purposes only</a:t>
            </a:r>
          </a:p>
          <a:p>
            <a:pPr marL="571500" indent="-571500">
              <a:buFont typeface="Arial" panose="020B0604020202020204" pitchFamily="34" charset="0"/>
              <a:buChar char="•"/>
            </a:pPr>
            <a:r>
              <a:rPr lang="en-US" sz="2600" dirty="0"/>
              <a:t>HA/passive rules still apply </a:t>
            </a:r>
          </a:p>
          <a:p>
            <a:pPr marL="571500" indent="-571500">
              <a:buFont typeface="Arial" panose="020B0604020202020204" pitchFamily="34" charset="0"/>
              <a:buChar char="•"/>
            </a:pPr>
            <a:r>
              <a:rPr lang="en-US" sz="2600" dirty="0"/>
              <a:t>Must have SA to move licenses to Azure and must maintain it to retain this benefit</a:t>
            </a:r>
          </a:p>
          <a:p>
            <a:pPr marL="571500" indent="-571500">
              <a:buFont typeface="Arial" panose="020B0604020202020204" pitchFamily="34" charset="0"/>
              <a:buChar char="•"/>
            </a:pPr>
            <a:r>
              <a:rPr lang="en-US" sz="2600" dirty="0"/>
              <a:t>Option to use host-based licensing with Azure Dedicated Host (currently in Preview)</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endParaRPr lang="en-US" sz="2400" dirty="0">
              <a:latin typeface="Ubuntu Light"/>
            </a:endParaRPr>
          </a:p>
          <a:p>
            <a:pPr marL="571500" indent="-571500">
              <a:buFont typeface="Arial" panose="020B0604020202020204" pitchFamily="34" charset="0"/>
              <a:buChar char="•"/>
            </a:pPr>
            <a:endParaRPr lang="en-US" sz="2400" dirty="0">
              <a:latin typeface="Ubuntu Light"/>
            </a:endParaRPr>
          </a:p>
        </p:txBody>
      </p:sp>
    </p:spTree>
    <p:extLst>
      <p:ext uri="{BB962C8B-B14F-4D97-AF65-F5344CB8AC3E}">
        <p14:creationId xmlns:p14="http://schemas.microsoft.com/office/powerpoint/2010/main" val="3122953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Azure Reservations</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5134111" cy="2554545"/>
          </a:xfrm>
          <a:prstGeom prst="rect">
            <a:avLst/>
          </a:prstGeom>
        </p:spPr>
        <p:txBody>
          <a:bodyPr wrap="square">
            <a:spAutoFit/>
          </a:bodyPr>
          <a:lstStyle/>
          <a:p>
            <a:r>
              <a:rPr lang="en-US" sz="4000" dirty="0"/>
              <a:t>Azure Reservations help you save money by committing to one-year or three-years plans </a:t>
            </a:r>
            <a:endParaRPr lang="en-US" sz="5400" dirty="0">
              <a:latin typeface="Ubuntu Light"/>
            </a:endParaRPr>
          </a:p>
        </p:txBody>
      </p:sp>
      <p:pic>
        <p:nvPicPr>
          <p:cNvPr id="13314" name="Picture 2" descr="Image result for azure reservations icon">
            <a:extLst>
              <a:ext uri="{FF2B5EF4-FFF2-40B4-BE49-F238E27FC236}">
                <a16:creationId xmlns:a16="http://schemas.microsoft.com/office/drawing/2014/main" id="{0665AC7C-AC66-40EB-A258-7D1E9D837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25161"/>
            <a:ext cx="4868640" cy="3600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837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Azure Dev\Test Pricing</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6166499" cy="6093976"/>
          </a:xfrm>
          <a:prstGeom prst="rect">
            <a:avLst/>
          </a:prstGeom>
        </p:spPr>
        <p:txBody>
          <a:bodyPr wrap="square">
            <a:spAutoFit/>
          </a:bodyPr>
          <a:lstStyle/>
          <a:p>
            <a:r>
              <a:rPr lang="en-US" sz="4000" dirty="0"/>
              <a:t>Reduced costs on Azure resources exclusively for development and testing. </a:t>
            </a:r>
          </a:p>
          <a:p>
            <a:r>
              <a:rPr lang="en-US" sz="4000" dirty="0">
                <a:latin typeface="Ubuntu Light"/>
              </a:rPr>
              <a:t>Visual Studio Subscriptions is required to take advantage of this offer. </a:t>
            </a:r>
          </a:p>
          <a:p>
            <a:endParaRPr lang="en-US" sz="4000" dirty="0">
              <a:latin typeface="Ubuntu Light"/>
            </a:endParaRPr>
          </a:p>
          <a:p>
            <a:r>
              <a:rPr lang="en-US" sz="2400" dirty="0">
                <a:hlinkClick r:id="rId3"/>
              </a:rPr>
              <a:t>https://azure.microsoft.com/en-us/offers/ms-azr-0148p/</a:t>
            </a:r>
            <a:endParaRPr lang="en-US" sz="2400" dirty="0"/>
          </a:p>
          <a:p>
            <a:endParaRPr lang="en-US" sz="5400" dirty="0">
              <a:latin typeface="Ubuntu Light"/>
            </a:endParaRPr>
          </a:p>
        </p:txBody>
      </p:sp>
      <p:pic>
        <p:nvPicPr>
          <p:cNvPr id="15362" name="Picture 2" descr="Image result for visual studio subscription icon">
            <a:extLst>
              <a:ext uri="{FF2B5EF4-FFF2-40B4-BE49-F238E27FC236}">
                <a16:creationId xmlns:a16="http://schemas.microsoft.com/office/drawing/2014/main" id="{2EEFE2D0-E57F-4C66-9596-1FF03A30E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3874" y="1011198"/>
            <a:ext cx="4329863" cy="4297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33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Resources</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4401205"/>
          </a:xfrm>
          <a:prstGeom prst="rect">
            <a:avLst/>
          </a:prstGeom>
        </p:spPr>
        <p:txBody>
          <a:bodyPr wrap="square">
            <a:spAutoFit/>
          </a:bodyPr>
          <a:lstStyle/>
          <a:p>
            <a:pPr marL="285750" indent="-285750">
              <a:buFont typeface="Arial" panose="020B0604020202020204" pitchFamily="34" charset="0"/>
              <a:buChar char="•"/>
            </a:pPr>
            <a:r>
              <a:rPr lang="en-US" sz="2800" dirty="0">
                <a:latin typeface="Ubuntu Light"/>
              </a:rPr>
              <a:t>Azure Cost Management + Billing documentation - </a:t>
            </a:r>
            <a:r>
              <a:rPr lang="en-US" sz="2800" dirty="0">
                <a:hlinkClick r:id="rId3"/>
              </a:rPr>
              <a:t>https://docs.microsoft.com/en-us/azure/cost-management-billing/</a:t>
            </a:r>
            <a:endParaRPr lang="en-US" sz="2800" dirty="0">
              <a:latin typeface="Ubuntu Light"/>
            </a:endParaRPr>
          </a:p>
          <a:p>
            <a:pPr marL="285750" indent="-285750">
              <a:buFont typeface="Arial" panose="020B0604020202020204" pitchFamily="34" charset="0"/>
              <a:buChar char="•"/>
            </a:pPr>
            <a:r>
              <a:rPr lang="en-US" sz="2800" dirty="0">
                <a:latin typeface="Ubuntu Light"/>
              </a:rPr>
              <a:t>Scopes - </a:t>
            </a:r>
            <a:r>
              <a:rPr lang="en-US" sz="2800" dirty="0">
                <a:hlinkClick r:id="rId4"/>
              </a:rPr>
              <a:t>https://docs.microsoft.com/en-us/azure/cost-management-billing/costs/understand-work-scopes</a:t>
            </a:r>
            <a:endParaRPr lang="en-US" sz="2800" dirty="0"/>
          </a:p>
          <a:p>
            <a:pPr marL="285750" indent="-285750">
              <a:buFont typeface="Arial" panose="020B0604020202020204" pitchFamily="34" charset="0"/>
              <a:buChar char="•"/>
            </a:pPr>
            <a:r>
              <a:rPr lang="en-US" sz="2800" dirty="0">
                <a:latin typeface="Ubuntu Light"/>
              </a:rPr>
              <a:t>Power BI Azure Consumption Insights - </a:t>
            </a:r>
            <a:r>
              <a:rPr lang="en-US" sz="2800" dirty="0">
                <a:hlinkClick r:id="rId5"/>
              </a:rPr>
              <a:t>https://docs.microsoft.com/en-us/power-bi/desktop-connect-azure-consumption-insights</a:t>
            </a:r>
            <a:endParaRPr lang="en-US" sz="2800" dirty="0"/>
          </a:p>
          <a:p>
            <a:pPr marL="285750" indent="-285750">
              <a:buFont typeface="Arial" panose="020B0604020202020204" pitchFamily="34" charset="0"/>
              <a:buChar char="•"/>
            </a:pPr>
            <a:r>
              <a:rPr lang="en-US" sz="2800" dirty="0">
                <a:latin typeface="Ubuntu Light"/>
              </a:rPr>
              <a:t>Dev\Test Subscriptions - </a:t>
            </a:r>
            <a:r>
              <a:rPr lang="en-US" sz="2800" dirty="0">
                <a:hlinkClick r:id="rId6"/>
              </a:rPr>
              <a:t>https://azure.microsoft.com/en-us/offers/ms-azr-0148p/</a:t>
            </a:r>
            <a:endParaRPr lang="en-US" sz="2800" dirty="0"/>
          </a:p>
          <a:p>
            <a:pPr marL="285750" indent="-285750">
              <a:buFont typeface="Arial" panose="020B0604020202020204" pitchFamily="34" charset="0"/>
              <a:buChar char="•"/>
            </a:pPr>
            <a:r>
              <a:rPr lang="en-US" sz="2800" dirty="0"/>
              <a:t>Azure Reservations - </a:t>
            </a:r>
            <a:r>
              <a:rPr lang="en-US" sz="2800" dirty="0">
                <a:hlinkClick r:id="rId7"/>
              </a:rPr>
              <a:t>https://docs.microsoft.com/en-us/azure/cost-management-billing/reservations/save-compute-costs-reservations</a:t>
            </a:r>
            <a:endParaRPr lang="en-US" sz="2800" dirty="0"/>
          </a:p>
        </p:txBody>
      </p:sp>
    </p:spTree>
    <p:extLst>
      <p:ext uri="{BB962C8B-B14F-4D97-AF65-F5344CB8AC3E}">
        <p14:creationId xmlns:p14="http://schemas.microsoft.com/office/powerpoint/2010/main" val="356710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DFC7BB-3DB7-4CA2-A694-51BBA801DEF8}"/>
              </a:ext>
            </a:extLst>
          </p:cNvPr>
          <p:cNvPicPr>
            <a:picLocks noChangeAspect="1"/>
          </p:cNvPicPr>
          <p:nvPr/>
        </p:nvPicPr>
        <p:blipFill>
          <a:blip r:embed="rId2"/>
          <a:stretch>
            <a:fillRect/>
          </a:stretch>
        </p:blipFill>
        <p:spPr>
          <a:xfrm>
            <a:off x="557981" y="159644"/>
            <a:ext cx="11076037" cy="6106156"/>
          </a:xfrm>
          <a:prstGeom prst="rect">
            <a:avLst/>
          </a:prstGeom>
        </p:spPr>
      </p:pic>
    </p:spTree>
    <p:extLst>
      <p:ext uri="{BB962C8B-B14F-4D97-AF65-F5344CB8AC3E}">
        <p14:creationId xmlns:p14="http://schemas.microsoft.com/office/powerpoint/2010/main" val="465369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Resources (cont’d)</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3108543"/>
          </a:xfrm>
          <a:prstGeom prst="rect">
            <a:avLst/>
          </a:prstGeom>
        </p:spPr>
        <p:txBody>
          <a:bodyPr wrap="square">
            <a:spAutoFit/>
          </a:bodyPr>
          <a:lstStyle/>
          <a:p>
            <a:pPr marL="285750" indent="-285750">
              <a:buFont typeface="Arial" panose="020B0604020202020204" pitchFamily="34" charset="0"/>
              <a:buChar char="•"/>
            </a:pPr>
            <a:r>
              <a:rPr lang="en-US" sz="2800" dirty="0">
                <a:latin typeface="Ubuntu Light"/>
              </a:rPr>
              <a:t>Azure Cloud Governance - </a:t>
            </a:r>
            <a:r>
              <a:rPr lang="en-US" sz="2800" dirty="0">
                <a:hlinkClick r:id="rId3"/>
              </a:rPr>
              <a:t>https://docs.microsoft.com/en-us/azure/cloud-adoption-framework/govern/guides/index</a:t>
            </a:r>
            <a:endParaRPr lang="en-US" sz="2800" dirty="0"/>
          </a:p>
          <a:p>
            <a:pPr marL="285750" indent="-285750">
              <a:buFont typeface="Arial" panose="020B0604020202020204" pitchFamily="34" charset="0"/>
              <a:buChar char="•"/>
            </a:pPr>
            <a:r>
              <a:rPr lang="en-US" sz="2800" dirty="0"/>
              <a:t>Monitoring AWS - </a:t>
            </a:r>
            <a:r>
              <a:rPr lang="en-US" sz="2800" dirty="0">
                <a:hlinkClick r:id="rId4"/>
              </a:rPr>
              <a:t>https://docs.microsoft.com/en-us/azure/cost-management-billing/costs/aws-integration-manage</a:t>
            </a:r>
            <a:endParaRPr lang="en-US" sz="2800" dirty="0"/>
          </a:p>
          <a:p>
            <a:pPr marL="285750" indent="-285750">
              <a:buFont typeface="Arial" panose="020B0604020202020204" pitchFamily="34" charset="0"/>
              <a:buChar char="•"/>
            </a:pPr>
            <a:r>
              <a:rPr lang="en-US" sz="2800" dirty="0"/>
              <a:t>Management Groups - </a:t>
            </a:r>
            <a:r>
              <a:rPr lang="en-US" sz="2800" dirty="0">
                <a:hlinkClick r:id="rId5"/>
              </a:rPr>
              <a:t>https://docs.microsoft.com/en-us/azure/governance/management-groups/overview</a:t>
            </a: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42422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API Resources</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2246769"/>
          </a:xfrm>
          <a:prstGeom prst="rect">
            <a:avLst/>
          </a:prstGeom>
        </p:spPr>
        <p:txBody>
          <a:bodyPr wrap="square">
            <a:spAutoFit/>
          </a:bodyPr>
          <a:lstStyle/>
          <a:p>
            <a:pPr marL="285750" indent="-285750">
              <a:buFont typeface="Arial" panose="020B0604020202020204" pitchFamily="34" charset="0"/>
              <a:buChar char="•"/>
            </a:pPr>
            <a:r>
              <a:rPr lang="en-US" sz="2800" dirty="0">
                <a:latin typeface="Ubuntu Light"/>
              </a:rPr>
              <a:t>Azure Consumption Insights API - </a:t>
            </a:r>
            <a:r>
              <a:rPr lang="en-US" sz="2800" dirty="0">
                <a:hlinkClick r:id="rId3"/>
              </a:rPr>
              <a:t>https://docs.microsoft.com/en-us/azure/cost-management-billing/manage/consumption-api-overview</a:t>
            </a:r>
            <a:endParaRPr lang="en-US" sz="2800" dirty="0"/>
          </a:p>
          <a:p>
            <a:pPr marL="285750" indent="-285750">
              <a:buFont typeface="Arial" panose="020B0604020202020204" pitchFamily="34" charset="0"/>
              <a:buChar char="•"/>
            </a:pPr>
            <a:r>
              <a:rPr lang="en-US" sz="2800" dirty="0">
                <a:latin typeface="Ubuntu Light"/>
              </a:rPr>
              <a:t>Azure Billing API’s - </a:t>
            </a:r>
            <a:r>
              <a:rPr lang="en-US" sz="2800" dirty="0">
                <a:hlinkClick r:id="rId4"/>
              </a:rPr>
              <a:t>https://docs.microsoft.com/en-us/azure/cost-management-billing/manage/usage-rate-card-overview</a:t>
            </a:r>
            <a:endParaRPr lang="en-US" sz="2800" dirty="0"/>
          </a:p>
          <a:p>
            <a:pPr marL="285750" indent="-285750">
              <a:buFont typeface="Arial" panose="020B0604020202020204" pitchFamily="34" charset="0"/>
              <a:buChar char="•"/>
            </a:pPr>
            <a:endParaRPr lang="en-US" sz="2800" dirty="0">
              <a:latin typeface="Ubuntu Light"/>
            </a:endParaRPr>
          </a:p>
        </p:txBody>
      </p:sp>
    </p:spTree>
    <p:extLst>
      <p:ext uri="{BB962C8B-B14F-4D97-AF65-F5344CB8AC3E}">
        <p14:creationId xmlns:p14="http://schemas.microsoft.com/office/powerpoint/2010/main" val="428842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Agenda</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4401205"/>
          </a:xfrm>
          <a:prstGeom prst="rect">
            <a:avLst/>
          </a:prstGeom>
        </p:spPr>
        <p:txBody>
          <a:bodyPr wrap="square">
            <a:spAutoFit/>
          </a:bodyPr>
          <a:lstStyle/>
          <a:p>
            <a:pPr marL="285750" indent="-285750">
              <a:buFont typeface="Arial" panose="020B0604020202020204" pitchFamily="34" charset="0"/>
              <a:buChar char="•"/>
            </a:pPr>
            <a:r>
              <a:rPr lang="en-US" sz="4000" dirty="0">
                <a:latin typeface="Ubuntu Light"/>
              </a:rPr>
              <a:t>Discuss why we should care about cost management</a:t>
            </a:r>
          </a:p>
          <a:p>
            <a:pPr marL="285750" indent="-285750">
              <a:buFont typeface="Arial" panose="020B0604020202020204" pitchFamily="34" charset="0"/>
              <a:buChar char="•"/>
            </a:pPr>
            <a:r>
              <a:rPr lang="en-US" sz="4000" dirty="0">
                <a:latin typeface="Ubuntu Light"/>
              </a:rPr>
              <a:t>Discuss the principles of Azure governance and considerations to take beforehand</a:t>
            </a:r>
          </a:p>
          <a:p>
            <a:pPr marL="285750" indent="-285750">
              <a:buFont typeface="Arial" panose="020B0604020202020204" pitchFamily="34" charset="0"/>
              <a:buChar char="•"/>
            </a:pPr>
            <a:r>
              <a:rPr lang="en-US" sz="4000" dirty="0">
                <a:latin typeface="Ubuntu Light"/>
              </a:rPr>
              <a:t>Look at Cost Management in the Azure Portal including cost analysis, budgets, alerting and more</a:t>
            </a:r>
          </a:p>
          <a:p>
            <a:pPr marL="285750" indent="-285750">
              <a:buFont typeface="Arial" panose="020B0604020202020204" pitchFamily="34" charset="0"/>
              <a:buChar char="•"/>
            </a:pPr>
            <a:r>
              <a:rPr lang="en-US" sz="4000" dirty="0">
                <a:latin typeface="Ubuntu Light"/>
              </a:rPr>
              <a:t>Look at additional items to save you money that you may not be using</a:t>
            </a:r>
          </a:p>
        </p:txBody>
      </p:sp>
    </p:spTree>
    <p:extLst>
      <p:ext uri="{BB962C8B-B14F-4D97-AF65-F5344CB8AC3E}">
        <p14:creationId xmlns:p14="http://schemas.microsoft.com/office/powerpoint/2010/main" val="2778388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Why Should You Care? </a:t>
            </a:r>
          </a:p>
        </p:txBody>
      </p:sp>
      <p:pic>
        <p:nvPicPr>
          <p:cNvPr id="2" name="Picture 1">
            <a:extLst>
              <a:ext uri="{FF2B5EF4-FFF2-40B4-BE49-F238E27FC236}">
                <a16:creationId xmlns:a16="http://schemas.microsoft.com/office/drawing/2014/main" id="{C4CE5B96-E6D1-4D2E-89F7-DFEFD22EFBAC}"/>
              </a:ext>
            </a:extLst>
          </p:cNvPr>
          <p:cNvPicPr>
            <a:picLocks noChangeAspect="1"/>
          </p:cNvPicPr>
          <p:nvPr/>
        </p:nvPicPr>
        <p:blipFill>
          <a:blip r:embed="rId3"/>
          <a:stretch>
            <a:fillRect/>
          </a:stretch>
        </p:blipFill>
        <p:spPr>
          <a:xfrm>
            <a:off x="5531231" y="1474225"/>
            <a:ext cx="5974970" cy="3909549"/>
          </a:xfrm>
          <a:prstGeom prst="rect">
            <a:avLst/>
          </a:prstGeom>
        </p:spPr>
      </p:pic>
      <p:sp>
        <p:nvSpPr>
          <p:cNvPr id="3" name="TextBox 2">
            <a:extLst>
              <a:ext uri="{FF2B5EF4-FFF2-40B4-BE49-F238E27FC236}">
                <a16:creationId xmlns:a16="http://schemas.microsoft.com/office/drawing/2014/main" id="{329B7123-40B3-4744-BA33-2ED9F0A2C3F6}"/>
              </a:ext>
            </a:extLst>
          </p:cNvPr>
          <p:cNvSpPr txBox="1"/>
          <p:nvPr/>
        </p:nvSpPr>
        <p:spPr>
          <a:xfrm>
            <a:off x="685800" y="1474225"/>
            <a:ext cx="4845432" cy="3354765"/>
          </a:xfrm>
          <a:prstGeom prst="rect">
            <a:avLst/>
          </a:prstGeom>
          <a:noFill/>
        </p:spPr>
        <p:txBody>
          <a:bodyPr wrap="square" rtlCol="0">
            <a:spAutoFit/>
          </a:bodyPr>
          <a:lstStyle/>
          <a:p>
            <a:endParaRPr lang="en-US" sz="3600" b="1" dirty="0"/>
          </a:p>
          <a:p>
            <a:r>
              <a:rPr lang="en-US" sz="4400" b="1" dirty="0"/>
              <a:t>Every architectural decision that we make in the cloud has a cost tied to it!</a:t>
            </a:r>
          </a:p>
        </p:txBody>
      </p:sp>
    </p:spTree>
    <p:extLst>
      <p:ext uri="{BB962C8B-B14F-4D97-AF65-F5344CB8AC3E}">
        <p14:creationId xmlns:p14="http://schemas.microsoft.com/office/powerpoint/2010/main" val="214488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gradFill>
                  <a:gsLst>
                    <a:gs pos="1250">
                      <a:sysClr val="windowText" lastClr="000000"/>
                    </a:gs>
                    <a:gs pos="100000">
                      <a:sysClr val="windowText" lastClr="000000"/>
                    </a:gs>
                  </a:gsLst>
                  <a:lin ang="5400000" scaled="0"/>
                </a:gradFill>
                <a:latin typeface="Segoe UI Semibold"/>
              </a:rPr>
              <a:t>Introduction to Azure Cost Management</a:t>
            </a:r>
            <a:endPar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3416320"/>
          </a:xfrm>
          <a:prstGeom prst="rect">
            <a:avLst/>
          </a:prstGeom>
        </p:spPr>
        <p:txBody>
          <a:bodyPr wrap="square">
            <a:spAutoFit/>
          </a:bodyPr>
          <a:lstStyle/>
          <a:p>
            <a:pPr marL="285750" indent="-285750">
              <a:buFont typeface="Arial" panose="020B0604020202020204" pitchFamily="34" charset="0"/>
              <a:buChar char="•"/>
            </a:pPr>
            <a:endParaRPr lang="en-US" sz="4000" dirty="0">
              <a:latin typeface="Ubuntu Light"/>
            </a:endParaRPr>
          </a:p>
          <a:p>
            <a:pPr marL="285750" indent="-285750">
              <a:buFont typeface="Arial" panose="020B0604020202020204" pitchFamily="34" charset="0"/>
              <a:buChar char="•"/>
            </a:pPr>
            <a:r>
              <a:rPr lang="en-US" sz="4400" dirty="0">
                <a:latin typeface="Ubuntu Light"/>
              </a:rPr>
              <a:t>Proper Planning</a:t>
            </a:r>
          </a:p>
          <a:p>
            <a:pPr marL="285750" indent="-285750">
              <a:buFont typeface="Arial" panose="020B0604020202020204" pitchFamily="34" charset="0"/>
              <a:buChar char="•"/>
            </a:pPr>
            <a:r>
              <a:rPr lang="en-US" sz="4400" dirty="0">
                <a:latin typeface="Ubuntu Light"/>
              </a:rPr>
              <a:t>Cost Visibility</a:t>
            </a:r>
          </a:p>
          <a:p>
            <a:pPr marL="285750" indent="-285750">
              <a:buFont typeface="Arial" panose="020B0604020202020204" pitchFamily="34" charset="0"/>
              <a:buChar char="•"/>
            </a:pPr>
            <a:r>
              <a:rPr lang="en-US" sz="4400" dirty="0">
                <a:latin typeface="Ubuntu Light"/>
              </a:rPr>
              <a:t>Driving Accountability</a:t>
            </a:r>
          </a:p>
          <a:p>
            <a:pPr marL="285750" indent="-285750">
              <a:buFont typeface="Arial" panose="020B0604020202020204" pitchFamily="34" charset="0"/>
              <a:buChar char="•"/>
            </a:pPr>
            <a:r>
              <a:rPr lang="en-US" sz="4400" dirty="0">
                <a:latin typeface="Ubuntu Light"/>
              </a:rPr>
              <a:t>Cost Optimization</a:t>
            </a:r>
          </a:p>
        </p:txBody>
      </p:sp>
      <p:pic>
        <p:nvPicPr>
          <p:cNvPr id="2" name="Picture 1">
            <a:extLst>
              <a:ext uri="{FF2B5EF4-FFF2-40B4-BE49-F238E27FC236}">
                <a16:creationId xmlns:a16="http://schemas.microsoft.com/office/drawing/2014/main" id="{74797902-5B0C-48DD-A901-9ABA83117A7D}"/>
              </a:ext>
            </a:extLst>
          </p:cNvPr>
          <p:cNvPicPr>
            <a:picLocks noChangeAspect="1"/>
          </p:cNvPicPr>
          <p:nvPr/>
        </p:nvPicPr>
        <p:blipFill>
          <a:blip r:embed="rId3"/>
          <a:stretch>
            <a:fillRect/>
          </a:stretch>
        </p:blipFill>
        <p:spPr>
          <a:xfrm>
            <a:off x="6267809" y="1035089"/>
            <a:ext cx="4519091" cy="4497750"/>
          </a:xfrm>
          <a:prstGeom prst="rect">
            <a:avLst/>
          </a:prstGeom>
        </p:spPr>
      </p:pic>
    </p:spTree>
    <p:extLst>
      <p:ext uri="{BB962C8B-B14F-4D97-AF65-F5344CB8AC3E}">
        <p14:creationId xmlns:p14="http://schemas.microsoft.com/office/powerpoint/2010/main" val="2769984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Proper Planning</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5842035" cy="4647426"/>
          </a:xfrm>
          <a:prstGeom prst="rect">
            <a:avLst/>
          </a:prstGeom>
        </p:spPr>
        <p:txBody>
          <a:bodyPr wrap="square">
            <a:spAutoFit/>
          </a:bodyPr>
          <a:lstStyle/>
          <a:p>
            <a:endParaRPr lang="en-US" sz="4000" i="1" dirty="0">
              <a:latin typeface="Ubuntu Light"/>
            </a:endParaRPr>
          </a:p>
          <a:p>
            <a:pPr algn="ctr"/>
            <a:r>
              <a:rPr lang="en-US" sz="4000" i="1" dirty="0">
                <a:latin typeface="Ubuntu Light"/>
              </a:rPr>
              <a:t>“By failing to prepare, you    are preparing to fail” </a:t>
            </a:r>
          </a:p>
          <a:p>
            <a:pPr algn="ctr"/>
            <a:r>
              <a:rPr lang="en-US" sz="2800" dirty="0">
                <a:latin typeface="Ubuntu Light"/>
              </a:rPr>
              <a:t>- Benjamin Franklin</a:t>
            </a:r>
          </a:p>
          <a:p>
            <a:endParaRPr lang="en-US" sz="3200" dirty="0">
              <a:latin typeface="Ubuntu Light"/>
            </a:endParaRPr>
          </a:p>
          <a:p>
            <a:endParaRPr lang="en-US" sz="3200" dirty="0">
              <a:latin typeface="Ubuntu Light"/>
            </a:endParaRPr>
          </a:p>
          <a:p>
            <a:pPr algn="ctr"/>
            <a:r>
              <a:rPr lang="en-US" sz="4000" b="1" dirty="0">
                <a:latin typeface="Ubuntu Light"/>
              </a:rPr>
              <a:t>Good Governance starts with good planning! </a:t>
            </a:r>
          </a:p>
        </p:txBody>
      </p:sp>
      <p:pic>
        <p:nvPicPr>
          <p:cNvPr id="3074" name="Picture 2" descr="Image result for plan clipart">
            <a:extLst>
              <a:ext uri="{FF2B5EF4-FFF2-40B4-BE49-F238E27FC236}">
                <a16:creationId xmlns:a16="http://schemas.microsoft.com/office/drawing/2014/main" id="{A918DCB2-F535-49EA-B3C5-D0B142AB0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929661"/>
            <a:ext cx="4970206" cy="497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61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Planning Migration to the Cloud</a:t>
            </a:r>
          </a:p>
        </p:txBody>
      </p:sp>
      <p:sp>
        <p:nvSpPr>
          <p:cNvPr id="3" name="Rectangle 2">
            <a:extLst>
              <a:ext uri="{FF2B5EF4-FFF2-40B4-BE49-F238E27FC236}">
                <a16:creationId xmlns:a16="http://schemas.microsoft.com/office/drawing/2014/main" id="{F228C7F7-5811-489D-BDBF-B149E9E1AE67}"/>
              </a:ext>
            </a:extLst>
          </p:cNvPr>
          <p:cNvSpPr/>
          <p:nvPr/>
        </p:nvSpPr>
        <p:spPr>
          <a:xfrm>
            <a:off x="588262" y="1325161"/>
            <a:ext cx="11359095" cy="5816977"/>
          </a:xfrm>
          <a:prstGeom prst="rect">
            <a:avLst/>
          </a:prstGeom>
        </p:spPr>
        <p:txBody>
          <a:bodyPr wrap="square">
            <a:spAutoFit/>
          </a:bodyPr>
          <a:lstStyle/>
          <a:p>
            <a:r>
              <a:rPr lang="en-US" sz="4000" dirty="0">
                <a:latin typeface="Ubuntu Light"/>
              </a:rPr>
              <a:t>Building estimates and understanding how they impact the costs</a:t>
            </a:r>
          </a:p>
          <a:p>
            <a:pPr marL="1028700" lvl="1" indent="-571500">
              <a:buFont typeface="Arial" panose="020B0604020202020204" pitchFamily="34" charset="0"/>
              <a:buChar char="•"/>
            </a:pPr>
            <a:r>
              <a:rPr lang="en-US" sz="3600" dirty="0">
                <a:latin typeface="Ubuntu Light"/>
              </a:rPr>
              <a:t>Architecture decisions</a:t>
            </a:r>
          </a:p>
          <a:p>
            <a:pPr marL="1028700" lvl="1" indent="-571500">
              <a:buFont typeface="Arial" panose="020B0604020202020204" pitchFamily="34" charset="0"/>
              <a:buChar char="•"/>
            </a:pPr>
            <a:r>
              <a:rPr lang="en-US" sz="3600" dirty="0">
                <a:latin typeface="Ubuntu Light"/>
              </a:rPr>
              <a:t>Azure Calculator</a:t>
            </a:r>
          </a:p>
          <a:p>
            <a:pPr marL="1028700" lvl="1" indent="-571500">
              <a:buFont typeface="Arial" panose="020B0604020202020204" pitchFamily="34" charset="0"/>
              <a:buChar char="•"/>
            </a:pPr>
            <a:r>
              <a:rPr lang="en-US" sz="3600" dirty="0">
                <a:latin typeface="Ubuntu Light"/>
              </a:rPr>
              <a:t>Azure TCO Calculator</a:t>
            </a:r>
          </a:p>
          <a:p>
            <a:pPr marL="1028700" lvl="1" indent="-571500">
              <a:buFont typeface="Arial" panose="020B0604020202020204" pitchFamily="34" charset="0"/>
              <a:buChar char="•"/>
            </a:pPr>
            <a:r>
              <a:rPr lang="en-US" sz="3600" dirty="0">
                <a:latin typeface="Ubuntu Light"/>
              </a:rPr>
              <a:t>Azure DTU calculator</a:t>
            </a:r>
          </a:p>
          <a:p>
            <a:pPr marL="1028700" lvl="1" indent="-571500">
              <a:buFont typeface="Arial" panose="020B0604020202020204" pitchFamily="34" charset="0"/>
              <a:buChar char="•"/>
            </a:pPr>
            <a:r>
              <a:rPr lang="en-US" sz="3600" dirty="0">
                <a:latin typeface="Ubuntu Light"/>
              </a:rPr>
              <a:t>Cost saving programs</a:t>
            </a:r>
          </a:p>
          <a:p>
            <a:pPr marL="1028700" lvl="1" indent="-571500">
              <a:buFont typeface="Arial" panose="020B0604020202020204" pitchFamily="34" charset="0"/>
              <a:buChar char="•"/>
            </a:pPr>
            <a:r>
              <a:rPr lang="en-US" sz="3600" dirty="0">
                <a:latin typeface="Ubuntu Light"/>
              </a:rPr>
              <a:t>Azure Migrate</a:t>
            </a:r>
          </a:p>
          <a:p>
            <a:pPr marL="1028700" lvl="1" indent="-571500">
              <a:buFont typeface="Arial" panose="020B0604020202020204" pitchFamily="34" charset="0"/>
              <a:buChar char="•"/>
            </a:pPr>
            <a:r>
              <a:rPr lang="en-US" sz="3600" dirty="0">
                <a:latin typeface="Ubuntu Light"/>
              </a:rPr>
              <a:t>Etc. </a:t>
            </a:r>
          </a:p>
          <a:p>
            <a:pPr marL="1028700" lvl="1" indent="-571500">
              <a:buFont typeface="Arial" panose="020B0604020202020204" pitchFamily="34" charset="0"/>
              <a:buChar char="•"/>
            </a:pPr>
            <a:endParaRPr lang="en-US" sz="4000" dirty="0">
              <a:latin typeface="Ubuntu Light"/>
            </a:endParaRPr>
          </a:p>
        </p:txBody>
      </p:sp>
    </p:spTree>
    <p:extLst>
      <p:ext uri="{BB962C8B-B14F-4D97-AF65-F5344CB8AC3E}">
        <p14:creationId xmlns:p14="http://schemas.microsoft.com/office/powerpoint/2010/main" val="3916656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6710CF6C-57F8-4504-A754-E36C40050AE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What Does Cloud Governance Mean? </a:t>
            </a:r>
          </a:p>
        </p:txBody>
      </p:sp>
      <p:sp>
        <p:nvSpPr>
          <p:cNvPr id="3" name="Rectangle 2">
            <a:extLst>
              <a:ext uri="{FF2B5EF4-FFF2-40B4-BE49-F238E27FC236}">
                <a16:creationId xmlns:a16="http://schemas.microsoft.com/office/drawing/2014/main" id="{F228C7F7-5811-489D-BDBF-B149E9E1AE67}"/>
              </a:ext>
            </a:extLst>
          </p:cNvPr>
          <p:cNvSpPr/>
          <p:nvPr/>
        </p:nvSpPr>
        <p:spPr>
          <a:xfrm>
            <a:off x="588263" y="1325161"/>
            <a:ext cx="11018520" cy="2554545"/>
          </a:xfrm>
          <a:prstGeom prst="rect">
            <a:avLst/>
          </a:prstGeom>
        </p:spPr>
        <p:txBody>
          <a:bodyPr wrap="square">
            <a:spAutoFit/>
          </a:bodyPr>
          <a:lstStyle/>
          <a:p>
            <a:r>
              <a:rPr lang="en-US" sz="4000" dirty="0">
                <a:latin typeface="Ubuntu Light"/>
              </a:rPr>
              <a:t>Refers to the ongoing process of managing, monitoring, and auditing the use of Azure resources to the meet the goals and requirements of your organization</a:t>
            </a:r>
          </a:p>
        </p:txBody>
      </p:sp>
    </p:spTree>
    <p:extLst>
      <p:ext uri="{BB962C8B-B14F-4D97-AF65-F5344CB8AC3E}">
        <p14:creationId xmlns:p14="http://schemas.microsoft.com/office/powerpoint/2010/main" val="2238685738"/>
      </p:ext>
    </p:extLst>
  </p:cSld>
  <p:clrMapOvr>
    <a:masterClrMapping/>
  </p:clrMapOvr>
</p:sld>
</file>

<file path=ppt/theme/theme1.xml><?xml version="1.0" encoding="utf-8"?>
<a:theme xmlns:a="http://schemas.openxmlformats.org/drawingml/2006/main" name="We're the On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itical Considerations When Moving to Azure - KK DM - v1.potx" id="{9202DE68-E4D3-43C2-9ABD-F3CCDA9FFAC6}" vid="{65B12388-8290-4098-BA4D-DE295CEFC466}"/>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itical Considerations When Moving to Azure - KK DM - v1.potx" id="{9202DE68-E4D3-43C2-9ABD-F3CCDA9FFAC6}" vid="{0545B1A7-2771-417F-B604-43B412AD0DBE}"/>
    </a:ext>
  </a:extLst>
</a:theme>
</file>

<file path=ppt/theme/theme3.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itical Considerations When Moving to Azure - KK DM - v1.potx" id="{9202DE68-E4D3-43C2-9ABD-F3CCDA9FFAC6}" vid="{75B2B409-C56C-4372-BA95-FFEF2764FB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F85DDF690DF84597BD6A1B6C0E9470" ma:contentTypeVersion="4" ma:contentTypeDescription="Create a new document." ma:contentTypeScope="" ma:versionID="4c6221b90b2145d9e356eb81ab467754">
  <xsd:schema xmlns:xsd="http://www.w3.org/2001/XMLSchema" xmlns:xs="http://www.w3.org/2001/XMLSchema" xmlns:p="http://schemas.microsoft.com/office/2006/metadata/properties" xmlns:ns2="acdaccf3-6ccb-43f1-ac29-0cc4e7c13963" targetNamespace="http://schemas.microsoft.com/office/2006/metadata/properties" ma:root="true" ma:fieldsID="bf9433804a87593c34e8f23930fb46f3" ns2:_="">
    <xsd:import namespace="acdaccf3-6ccb-43f1-ac29-0cc4e7c1396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daccf3-6ccb-43f1-ac29-0cc4e7c139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2DA9AC-1348-428A-936C-B7870A9EFF72}">
  <ds:schemaRefs>
    <ds:schemaRef ds:uri="http://www.w3.org/XML/1998/namespace"/>
    <ds:schemaRef ds:uri="http://purl.org/dc/terms/"/>
    <ds:schemaRef ds:uri="http://schemas.microsoft.com/office/2006/metadata/properties"/>
    <ds:schemaRef ds:uri="http://purl.org/dc/elements/1.1/"/>
    <ds:schemaRef ds:uri="http://purl.org/dc/dcmitype/"/>
    <ds:schemaRef ds:uri="http://schemas.openxmlformats.org/package/2006/metadata/core-properties"/>
    <ds:schemaRef ds:uri="http://schemas.microsoft.com/office/2006/documentManagement/types"/>
    <ds:schemaRef ds:uri="acdaccf3-6ccb-43f1-ac29-0cc4e7c13963"/>
    <ds:schemaRef ds:uri="http://schemas.microsoft.com/office/infopath/2007/PartnerControls"/>
  </ds:schemaRefs>
</ds:datastoreItem>
</file>

<file path=customXml/itemProps2.xml><?xml version="1.0" encoding="utf-8"?>
<ds:datastoreItem xmlns:ds="http://schemas.openxmlformats.org/officeDocument/2006/customXml" ds:itemID="{82C924EB-A845-4545-A898-D510657DCA8F}">
  <ds:schemaRefs>
    <ds:schemaRef ds:uri="http://schemas.microsoft.com/sharepoint/v3/contenttype/forms"/>
  </ds:schemaRefs>
</ds:datastoreItem>
</file>

<file path=customXml/itemProps3.xml><?xml version="1.0" encoding="utf-8"?>
<ds:datastoreItem xmlns:ds="http://schemas.openxmlformats.org/officeDocument/2006/customXml" ds:itemID="{1D4F1AC7-2EEA-4672-A430-4EF8690A4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daccf3-6ccb-43f1-ac29-0cc4e7c139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Critical Considerations When Moving to Azure - KK DM - v1</Template>
  <TotalTime>12224</TotalTime>
  <Words>2706</Words>
  <Application>Microsoft Office PowerPoint</Application>
  <PresentationFormat>Widescreen</PresentationFormat>
  <Paragraphs>313</Paragraphs>
  <Slides>31</Slides>
  <Notes>29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31</vt:i4>
      </vt:variant>
    </vt:vector>
  </HeadingPairs>
  <TitlesOfParts>
    <vt:vector size="45" baseType="lpstr">
      <vt:lpstr>Arial</vt:lpstr>
      <vt:lpstr>Calibri</vt:lpstr>
      <vt:lpstr>Consolas</vt:lpstr>
      <vt:lpstr>Muli Regular</vt:lpstr>
      <vt:lpstr>Segoe UI</vt:lpstr>
      <vt:lpstr>Segoe UI Light</vt:lpstr>
      <vt:lpstr>Segoe UI Semibold</vt:lpstr>
      <vt:lpstr>Segoe UI Semilight</vt:lpstr>
      <vt:lpstr>Ubuntu</vt:lpstr>
      <vt:lpstr>Ubuntu Light</vt:lpstr>
      <vt:lpstr>Wingdings</vt:lpstr>
      <vt:lpstr>We're the One</vt:lpstr>
      <vt:lpstr>9-51056_Build 2019 Breakout_White Template</vt:lpstr>
      <vt:lpstr>2_9-51027_Microsoft_Ready_Template</vt:lpstr>
      <vt:lpstr>Azure Cost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Considerations When Moving Data-Centric Workloads to Microsoft Azure</dc:title>
  <dc:creator>Denis M. McDowell</dc:creator>
  <cp:lastModifiedBy>Dustin</cp:lastModifiedBy>
  <cp:revision>100</cp:revision>
  <dcterms:created xsi:type="dcterms:W3CDTF">2019-10-28T14:13:37Z</dcterms:created>
  <dcterms:modified xsi:type="dcterms:W3CDTF">2020-02-29T03:54:18Z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0x010100BCF85DDF690DF84597BD6A1B6C0E9470</vt:lpwstr>
  </property>
</Properties>
</file>